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702" r:id="rId1"/>
  </p:sldMasterIdLst>
  <p:notesMasterIdLst>
    <p:notesMasterId r:id="rId11"/>
  </p:notesMasterIdLst>
  <p:sldIdLst>
    <p:sldId id="256" r:id="rId2"/>
    <p:sldId id="258" r:id="rId3"/>
    <p:sldId id="270" r:id="rId4"/>
    <p:sldId id="274" r:id="rId5"/>
    <p:sldId id="275" r:id="rId6"/>
    <p:sldId id="276" r:id="rId7"/>
    <p:sldId id="277" r:id="rId8"/>
    <p:sldId id="263" r:id="rId9"/>
    <p:sldId id="278" r:id="rId10"/>
  </p:sldIdLst>
  <p:sldSz cx="12192000" cy="6858000"/>
  <p:notesSz cx="6858000" cy="9144000"/>
  <p:embeddedFontLst>
    <p:embeddedFont>
      <p:font typeface="Helvetica Neue" panose="020B0604020202020204" charset="0"/>
      <p:regular r:id="rId12"/>
      <p:bold r:id="rId13"/>
      <p:italic r:id="rId14"/>
      <p:boldItalic r:id="rId15"/>
    </p:embeddedFont>
    <p:embeddedFont>
      <p:font typeface="montserrat" panose="00000500000000000000" pitchFamily="2" charset="0"/>
      <p:regular r:id="rId16"/>
      <p:bold r:id="rId17"/>
      <p:italic r:id="rId18"/>
      <p:boldItalic r:id="rId19"/>
    </p:embeddedFont>
    <p:embeddedFont>
      <p:font typeface="Rockwell" panose="02060603020205020403" pitchFamily="18" charset="0"/>
      <p:regular r:id="rId20"/>
      <p:bold r:id="rId21"/>
      <p:italic r:id="rId22"/>
      <p:boldItalic r:id="rId23"/>
    </p:embeddedFont>
    <p:embeddedFont>
      <p:font typeface="Rockwell Condensed" panose="02060603050405020104" pitchFamily="18" charset="0"/>
      <p:regular r:id="rId24"/>
      <p:bold r:id="rId25"/>
    </p:embeddedFont>
    <p:embeddedFont>
      <p:font typeface="Rockwell Extra Bold" panose="02060903040505020403" pitchFamily="18" charset="0"/>
      <p:bold r:id="rId26"/>
    </p:embeddedFont>
    <p:embeddedFont>
      <p:font typeface="Varela Round" panose="00000500000000000000" pitchFamily="2" charset="-79"/>
      <p:regular r:id="rId2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g9U7JSM1SynMYLTAKTD/VMxv80r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BC7"/>
    <a:srgbClr val="D52B1E"/>
    <a:srgbClr val="FDF6BC"/>
    <a:srgbClr val="0098F6"/>
    <a:srgbClr val="9090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030" autoAdjust="0"/>
  </p:normalViewPr>
  <p:slideViewPr>
    <p:cSldViewPr snapToGrid="0">
      <p:cViewPr varScale="1">
        <p:scale>
          <a:sx n="91" d="100"/>
          <a:sy n="91" d="100"/>
        </p:scale>
        <p:origin x="84" y="10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NL"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nationaalarchief.nl/beleven/onderwijs/bronnenbox/aletta-jacobs-de-eerste-vrouwelijke-student-1871"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ationaalarchief.nl/beleven/onderwijs/bronnenbox/aletta-jacobs-de-eerste-vrouwelijke-student-1871"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nationaalarchief.nl/beleven/onderwijs/bronnenbox/aletta-jacobs-de-eerste-vrouwelijke-student-1871"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ationaalarchief.nl/beleven/onderwijs/bronnenbox/aletta-jacobs-de-eerste-vrouwelijke-student-1871"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ationaalarchief.nl/beleven/onderwijs/bronnenbox/aletta-jacobs-de-eerste-vrouwelijke-student-1871"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l-NL" b="1" dirty="0"/>
              <a:t>Opzet:</a:t>
            </a:r>
          </a:p>
          <a:p>
            <a:pPr marL="0" lvl="0" indent="0" algn="l" rtl="0">
              <a:spcBef>
                <a:spcPts val="0"/>
              </a:spcBef>
              <a:spcAft>
                <a:spcPts val="0"/>
              </a:spcAft>
              <a:buNone/>
            </a:pPr>
            <a:r>
              <a:rPr lang="nl-NL" b="0" dirty="0"/>
              <a:t>Deze les is een uitwerking van de eerste stap uit een lessenserie over Aletta Jacobs. Deze lessenserie kan gevonden worden in de </a:t>
            </a:r>
            <a:r>
              <a:rPr lang="nl-NL" b="0" i="0" dirty="0" err="1">
                <a:solidFill>
                  <a:srgbClr val="009BFF"/>
                </a:solidFill>
                <a:effectLst/>
                <a:latin typeface="montserrat" panose="00000500000000000000" pitchFamily="2" charset="0"/>
                <a:hlinkClick r:id="rId3"/>
              </a:rPr>
              <a:t>Bronnenbox</a:t>
            </a:r>
            <a:r>
              <a:rPr lang="nl-NL" b="0" i="0" dirty="0">
                <a:solidFill>
                  <a:srgbClr val="009BFF"/>
                </a:solidFill>
                <a:effectLst/>
                <a:latin typeface="montserrat" panose="00000500000000000000" pitchFamily="2" charset="0"/>
                <a:hlinkClick r:id="rId3"/>
              </a:rPr>
              <a:t> van het Nationaal Archief</a:t>
            </a:r>
            <a:r>
              <a:rPr lang="nl-NL" b="0" dirty="0"/>
              <a:t>.</a:t>
            </a:r>
          </a:p>
          <a:p>
            <a:pPr marL="0" lvl="0" indent="0" algn="l" rtl="0">
              <a:spcBef>
                <a:spcPts val="0"/>
              </a:spcBef>
              <a:spcAft>
                <a:spcPts val="0"/>
              </a:spcAft>
              <a:buNone/>
            </a:pPr>
            <a:endParaRPr lang="nl-NL" b="1" dirty="0"/>
          </a:p>
          <a:p>
            <a:pPr marL="0" lvl="0" indent="0" algn="l" rtl="0">
              <a:spcBef>
                <a:spcPts val="0"/>
              </a:spcBef>
              <a:spcAft>
                <a:spcPts val="0"/>
              </a:spcAft>
              <a:buNone/>
            </a:pPr>
            <a:r>
              <a:rPr lang="nl-NL" b="1" dirty="0"/>
              <a:t>Achtergrond:</a:t>
            </a:r>
            <a:endParaRPr lang="nl-NL" b="0" dirty="0"/>
          </a:p>
          <a:p>
            <a:pPr marL="0" lvl="0" indent="0" algn="l" rtl="0">
              <a:spcBef>
                <a:spcPts val="0"/>
              </a:spcBef>
              <a:spcAft>
                <a:spcPts val="0"/>
              </a:spcAft>
              <a:buNone/>
            </a:pPr>
            <a:r>
              <a:rPr lang="nl-NL" b="0" i="0" dirty="0">
                <a:solidFill>
                  <a:srgbClr val="001343"/>
                </a:solidFill>
                <a:effectLst/>
                <a:latin typeface="montserrat" panose="00000500000000000000" pitchFamily="2" charset="0"/>
              </a:rPr>
              <a:t>Verzoekschrift van Aletta Jacobs om te worden toegelaten als student aan de Rijksuniversiteit van Groningen (22 maart 1871). </a:t>
            </a:r>
            <a:r>
              <a:rPr lang="nl-NL" b="0" i="0" dirty="0" err="1">
                <a:solidFill>
                  <a:srgbClr val="009BFF"/>
                </a:solidFill>
                <a:effectLst/>
                <a:latin typeface="montserrat" panose="00000500000000000000" pitchFamily="2" charset="0"/>
                <a:hlinkClick r:id="rId3"/>
              </a:rPr>
              <a:t>Bronnenbox</a:t>
            </a:r>
            <a:r>
              <a:rPr lang="nl-NL" b="0" i="0" dirty="0">
                <a:solidFill>
                  <a:srgbClr val="001343"/>
                </a:solidFill>
                <a:effectLst/>
                <a:latin typeface="montserrat" panose="00000500000000000000" pitchFamily="2" charset="0"/>
              </a:rPr>
              <a:t>, Nationaal Archief.</a:t>
            </a:r>
            <a:endParaRPr b="1"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0" name="Google Shape;10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NL" b="1" i="0" dirty="0">
                <a:solidFill>
                  <a:srgbClr val="001343"/>
                </a:solidFill>
                <a:effectLst/>
                <a:latin typeface="montserrat" panose="00000500000000000000" pitchFamily="2" charset="0"/>
              </a:rPr>
              <a:t>Afbeelding:</a:t>
            </a:r>
          </a:p>
          <a:p>
            <a:pPr marL="0" lvl="0" indent="0" algn="l" rtl="0">
              <a:spcBef>
                <a:spcPts val="0"/>
              </a:spcBef>
              <a:spcAft>
                <a:spcPts val="0"/>
              </a:spcAft>
              <a:buNone/>
            </a:pPr>
            <a:r>
              <a:rPr lang="nl-NL" b="0" i="0" dirty="0">
                <a:solidFill>
                  <a:srgbClr val="001343"/>
                </a:solidFill>
                <a:effectLst/>
                <a:latin typeface="montserrat" panose="00000500000000000000" pitchFamily="2" charset="0"/>
              </a:rPr>
              <a:t>Aletta Jacobs als arts (na 1879). Collectie der Rijksuniversiteit Groningen.</a:t>
            </a:r>
          </a:p>
          <a:p>
            <a:pPr marL="0" lvl="0" indent="0" algn="l" rtl="0">
              <a:spcBef>
                <a:spcPts val="0"/>
              </a:spcBef>
              <a:spcAft>
                <a:spcPts val="0"/>
              </a:spcAft>
              <a:buNone/>
            </a:pPr>
            <a:endParaRPr lang="nl-NL" b="0" i="0" dirty="0">
              <a:solidFill>
                <a:srgbClr val="001343"/>
              </a:solidFill>
              <a:effectLst/>
              <a:latin typeface="montserrat" panose="000005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nl-NL" b="0" i="0" dirty="0">
                <a:solidFill>
                  <a:srgbClr val="5A4D4C"/>
                </a:solidFill>
                <a:effectLst/>
                <a:latin typeface="montserrat" panose="00000500000000000000" pitchFamily="2" charset="0"/>
              </a:rPr>
              <a:t>HBS: hogere </a:t>
            </a:r>
            <a:r>
              <a:rPr lang="nl-NL" b="0" i="0" dirty="0" err="1">
                <a:solidFill>
                  <a:srgbClr val="5A4D4C"/>
                </a:solidFill>
                <a:effectLst/>
                <a:latin typeface="montserrat" panose="00000500000000000000" pitchFamily="2" charset="0"/>
              </a:rPr>
              <a:t>burgerschool.De</a:t>
            </a:r>
            <a:r>
              <a:rPr lang="nl-NL" b="0" i="0" dirty="0">
                <a:solidFill>
                  <a:srgbClr val="5A4D4C"/>
                </a:solidFill>
                <a:effectLst/>
                <a:latin typeface="montserrat" panose="00000500000000000000" pitchFamily="2" charset="0"/>
              </a:rPr>
              <a:t> hogere burgerschool is een vorm van middelbaar onderwijs die in 1863 door Thorbecke is ingevoerd. De HBS is vergelijkbaar met de havo en bereidt leerlingen niet voor op de universiteit.</a:t>
            </a:r>
          </a:p>
        </p:txBody>
      </p:sp>
      <p:sp>
        <p:nvSpPr>
          <p:cNvPr id="100" name="Google Shape;10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3</a:t>
            </a:fld>
            <a:endParaRPr/>
          </a:p>
        </p:txBody>
      </p:sp>
    </p:spTree>
    <p:extLst>
      <p:ext uri="{BB962C8B-B14F-4D97-AF65-F5344CB8AC3E}">
        <p14:creationId xmlns:p14="http://schemas.microsoft.com/office/powerpoint/2010/main" val="3851291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buFont typeface="+mj-lt"/>
              <a:buNone/>
            </a:pPr>
            <a:r>
              <a:rPr lang="nl-NL" sz="1800" b="1" kern="100" dirty="0">
                <a:effectLst/>
                <a:latin typeface="Calibri" panose="020F0502020204030204" pitchFamily="34" charset="0"/>
                <a:ea typeface="Calibri" panose="020F0502020204030204" pitchFamily="34" charset="0"/>
                <a:cs typeface="Times New Roman" panose="02020603050405020304" pitchFamily="18" charset="0"/>
              </a:rPr>
              <a:t>Tekst:</a:t>
            </a:r>
          </a:p>
          <a:p>
            <a:pPr marL="0" lvl="0" indent="0">
              <a:buFont typeface="+mj-lt"/>
              <a:buNone/>
            </a:pPr>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Dit is een transcriptie van de tekst van de brief.</a:t>
            </a:r>
          </a:p>
          <a:p>
            <a:pPr marL="0" lvl="0" indent="0">
              <a:buFont typeface="+mj-lt"/>
              <a:buNone/>
            </a:pPr>
            <a:endParaRPr lang="nl-NL"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Font typeface="+mj-lt"/>
              <a:buNone/>
            </a:pPr>
            <a:r>
              <a:rPr lang="nl-NL" sz="1800" b="1" kern="100" dirty="0">
                <a:effectLst/>
                <a:latin typeface="Calibri" panose="020F0502020204030204" pitchFamily="34" charset="0"/>
                <a:ea typeface="Calibri" panose="020F0502020204030204" pitchFamily="34" charset="0"/>
                <a:cs typeface="Times New Roman" panose="02020603050405020304" pitchFamily="18" charset="0"/>
              </a:rPr>
              <a:t>Vragen:</a:t>
            </a:r>
          </a:p>
          <a:p>
            <a:pPr marL="342900" lvl="0" indent="-342900">
              <a:buFont typeface="+mj-lt"/>
              <a:buAutoNum type="alphaLcPeriod"/>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Geef aan wie de brief schrijft.</a:t>
            </a:r>
          </a:p>
          <a:p>
            <a:pPr marL="342900" lvl="0" indent="-342900">
              <a:buFont typeface="+mj-lt"/>
              <a:buAutoNum type="alphaLcPeriod"/>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Geef aan wie de brief gericht is.</a:t>
            </a:r>
          </a:p>
          <a:p>
            <a:pPr marL="342900" lvl="0" indent="-342900">
              <a:buFont typeface="+mj-lt"/>
              <a:buAutoNum type="alphaLcPeriod"/>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Geef aan wat het doel van de brief is. </a:t>
            </a:r>
          </a:p>
          <a:p>
            <a:pPr marL="342900" lvl="0" indent="-342900">
              <a:buFont typeface="+mj-lt"/>
              <a:buAutoNum type="alphaLcPeriod"/>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Omschrijf wat je nog meer te weten komt over de persoon die de brief schrijft.</a:t>
            </a:r>
            <a:endParaRPr lang="nl-NL" b="0" i="0" dirty="0">
              <a:solidFill>
                <a:srgbClr val="5A4D4C"/>
              </a:solidFill>
              <a:effectLst/>
              <a:latin typeface="montserrat" panose="00000500000000000000" pitchFamily="2" charset="0"/>
            </a:endParaRPr>
          </a:p>
          <a:p>
            <a:pPr marL="0" lvl="0" indent="0" algn="l" rtl="0">
              <a:spcBef>
                <a:spcPts val="0"/>
              </a:spcBef>
              <a:spcAft>
                <a:spcPts val="0"/>
              </a:spcAft>
              <a:buNone/>
            </a:pPr>
            <a:endParaRPr lang="nl-NL" b="1" i="0" dirty="0">
              <a:solidFill>
                <a:srgbClr val="5A4D4C"/>
              </a:solidFill>
              <a:effectLst/>
              <a:latin typeface="montserrat" panose="00000500000000000000" pitchFamily="2" charset="0"/>
            </a:endParaRPr>
          </a:p>
          <a:p>
            <a:pPr marL="0" lvl="0" indent="0" algn="l" rtl="0">
              <a:spcBef>
                <a:spcPts val="0"/>
              </a:spcBef>
              <a:spcAft>
                <a:spcPts val="0"/>
              </a:spcAft>
              <a:buNone/>
            </a:pPr>
            <a:r>
              <a:rPr lang="nl-NL" b="1" i="0" dirty="0">
                <a:solidFill>
                  <a:srgbClr val="5A4D4C"/>
                </a:solidFill>
                <a:effectLst/>
                <a:latin typeface="montserrat" panose="00000500000000000000" pitchFamily="2" charset="0"/>
              </a:rPr>
              <a:t>Afbeelding:</a:t>
            </a:r>
          </a:p>
          <a:p>
            <a:pPr marL="0" lvl="0" indent="0" algn="l" rtl="0">
              <a:spcBef>
                <a:spcPts val="0"/>
              </a:spcBef>
              <a:spcAft>
                <a:spcPts val="0"/>
              </a:spcAft>
              <a:buNone/>
            </a:pPr>
            <a:r>
              <a:rPr lang="nl-NL" b="0" i="0" dirty="0">
                <a:solidFill>
                  <a:srgbClr val="001343"/>
                </a:solidFill>
                <a:effectLst/>
                <a:latin typeface="montserrat" panose="00000500000000000000" pitchFamily="2" charset="0"/>
              </a:rPr>
              <a:t>Brief van Aletta Jacobs aan Thorbecke (22 maart 1871). </a:t>
            </a:r>
            <a:r>
              <a:rPr lang="nl-NL" b="0" i="0" dirty="0" err="1">
                <a:solidFill>
                  <a:srgbClr val="009BFF"/>
                </a:solidFill>
                <a:effectLst/>
                <a:latin typeface="montserrat" panose="00000500000000000000" pitchFamily="2" charset="0"/>
                <a:hlinkClick r:id="rId3"/>
              </a:rPr>
              <a:t>Bronnenbox</a:t>
            </a:r>
            <a:r>
              <a:rPr lang="nl-NL" b="0" i="0" dirty="0">
                <a:solidFill>
                  <a:srgbClr val="001343"/>
                </a:solidFill>
                <a:effectLst/>
                <a:latin typeface="montserrat" panose="00000500000000000000" pitchFamily="2" charset="0"/>
              </a:rPr>
              <a:t>, Nationaal Archief.</a:t>
            </a:r>
            <a:endParaRPr lang="nl-NL" b="0" i="0" dirty="0">
              <a:solidFill>
                <a:srgbClr val="5A4D4C"/>
              </a:solidFill>
              <a:effectLst/>
              <a:latin typeface="montserrat" panose="00000500000000000000" pitchFamily="2" charset="0"/>
            </a:endParaRPr>
          </a:p>
        </p:txBody>
      </p:sp>
      <p:sp>
        <p:nvSpPr>
          <p:cNvPr id="100" name="Google Shape;10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4</a:t>
            </a:fld>
            <a:endParaRPr/>
          </a:p>
        </p:txBody>
      </p:sp>
    </p:spTree>
    <p:extLst>
      <p:ext uri="{BB962C8B-B14F-4D97-AF65-F5344CB8AC3E}">
        <p14:creationId xmlns:p14="http://schemas.microsoft.com/office/powerpoint/2010/main" val="3971514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buFont typeface="+mj-lt"/>
              <a:buNone/>
            </a:pPr>
            <a:r>
              <a:rPr lang="nl-NL" sz="1200" b="1" kern="100" dirty="0">
                <a:effectLst/>
                <a:latin typeface="Calibri" panose="020F0502020204030204" pitchFamily="34" charset="0"/>
                <a:ea typeface="Calibri" panose="020F0502020204030204" pitchFamily="34" charset="0"/>
                <a:cs typeface="Times New Roman" panose="02020603050405020304" pitchFamily="18" charset="0"/>
              </a:rPr>
              <a:t>Tekst:</a:t>
            </a:r>
          </a:p>
          <a:p>
            <a:pPr marL="0" lvl="0" indent="0">
              <a:buFont typeface="+mj-lt"/>
              <a:buNone/>
            </a:pPr>
            <a:r>
              <a:rPr lang="nl-NL" sz="1200" b="0" kern="100" dirty="0">
                <a:effectLst/>
                <a:latin typeface="Calibri" panose="020F0502020204030204" pitchFamily="34" charset="0"/>
                <a:ea typeface="Calibri" panose="020F0502020204030204" pitchFamily="34" charset="0"/>
                <a:cs typeface="Times New Roman" panose="02020603050405020304" pitchFamily="18" charset="0"/>
              </a:rPr>
              <a:t>Dit is een hertaling van de tekst van de brief naar modern Nederlands.</a:t>
            </a:r>
            <a:endParaRPr lang="nl-NL" sz="12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Font typeface="+mj-lt"/>
              <a:buNone/>
            </a:pPr>
            <a:endParaRPr lang="nl-NL" sz="12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Font typeface="+mj-lt"/>
              <a:buNone/>
            </a:pPr>
            <a:r>
              <a:rPr lang="nl-NL" sz="1200" b="1" kern="100" dirty="0">
                <a:effectLst/>
                <a:latin typeface="Calibri" panose="020F0502020204030204" pitchFamily="34" charset="0"/>
                <a:ea typeface="Calibri" panose="020F0502020204030204" pitchFamily="34" charset="0"/>
                <a:cs typeface="Times New Roman" panose="02020603050405020304" pitchFamily="18" charset="0"/>
              </a:rPr>
              <a:t>Vragen:</a:t>
            </a:r>
          </a:p>
          <a:p>
            <a:pPr marL="342900" lvl="0" indent="-342900">
              <a:buFont typeface="+mj-lt"/>
              <a:buAutoNum type="alphaLcPeriod"/>
            </a:pPr>
            <a:r>
              <a:rPr lang="nl-NL" sz="1200" kern="100" dirty="0">
                <a:effectLst/>
                <a:latin typeface="Calibri" panose="020F0502020204030204" pitchFamily="34" charset="0"/>
                <a:ea typeface="Calibri" panose="020F0502020204030204" pitchFamily="34" charset="0"/>
                <a:cs typeface="Times New Roman" panose="02020603050405020304" pitchFamily="18" charset="0"/>
              </a:rPr>
              <a:t>Geef aan wie de brief schrijft.</a:t>
            </a:r>
          </a:p>
          <a:p>
            <a:pPr marL="342900" lvl="0" indent="-342900">
              <a:buFont typeface="+mj-lt"/>
              <a:buAutoNum type="alphaLcPeriod"/>
            </a:pPr>
            <a:r>
              <a:rPr lang="nl-NL" sz="1200" kern="100" dirty="0">
                <a:effectLst/>
                <a:latin typeface="Calibri" panose="020F0502020204030204" pitchFamily="34" charset="0"/>
                <a:ea typeface="Calibri" panose="020F0502020204030204" pitchFamily="34" charset="0"/>
                <a:cs typeface="Times New Roman" panose="02020603050405020304" pitchFamily="18" charset="0"/>
              </a:rPr>
              <a:t>Geef aan wie de brief gericht is.</a:t>
            </a:r>
          </a:p>
          <a:p>
            <a:pPr marL="342900" lvl="0" indent="-342900">
              <a:buFont typeface="+mj-lt"/>
              <a:buAutoNum type="alphaLcPeriod"/>
            </a:pPr>
            <a:r>
              <a:rPr lang="nl-NL" sz="1200" kern="100" dirty="0">
                <a:effectLst/>
                <a:latin typeface="Calibri" panose="020F0502020204030204" pitchFamily="34" charset="0"/>
                <a:ea typeface="Calibri" panose="020F0502020204030204" pitchFamily="34" charset="0"/>
                <a:cs typeface="Times New Roman" panose="02020603050405020304" pitchFamily="18" charset="0"/>
              </a:rPr>
              <a:t>Geef aan wat het doel van de brief is. </a:t>
            </a:r>
          </a:p>
          <a:p>
            <a:pPr marL="342900" lvl="0" indent="-342900">
              <a:buFont typeface="+mj-lt"/>
              <a:buAutoNum type="alphaLcPeriod"/>
            </a:pPr>
            <a:r>
              <a:rPr lang="nl-NL" sz="1200" kern="100" dirty="0">
                <a:effectLst/>
                <a:latin typeface="Calibri" panose="020F0502020204030204" pitchFamily="34" charset="0"/>
                <a:ea typeface="Calibri" panose="020F0502020204030204" pitchFamily="34" charset="0"/>
                <a:cs typeface="Times New Roman" panose="02020603050405020304" pitchFamily="18" charset="0"/>
              </a:rPr>
              <a:t>Omschrijf wat je nog meer te weten komt over de persoon die de brief schrijft.</a:t>
            </a:r>
            <a:endParaRPr lang="nl-NL" b="1" i="0" dirty="0">
              <a:solidFill>
                <a:srgbClr val="5A4D4C"/>
              </a:solidFill>
              <a:effectLst/>
              <a:latin typeface="montserrat" panose="00000500000000000000" pitchFamily="2" charset="0"/>
            </a:endParaRPr>
          </a:p>
          <a:p>
            <a:pPr marL="0" lvl="0" indent="0" algn="l" rtl="0">
              <a:spcBef>
                <a:spcPts val="0"/>
              </a:spcBef>
              <a:spcAft>
                <a:spcPts val="0"/>
              </a:spcAft>
              <a:buNone/>
            </a:pPr>
            <a:endParaRPr lang="nl-NL" b="1" i="0" dirty="0">
              <a:solidFill>
                <a:srgbClr val="5A4D4C"/>
              </a:solidFill>
              <a:effectLst/>
              <a:latin typeface="montserrat" panose="00000500000000000000" pitchFamily="2" charset="0"/>
            </a:endParaRPr>
          </a:p>
          <a:p>
            <a:pPr marL="0" lvl="0" indent="0" algn="l" rtl="0">
              <a:spcBef>
                <a:spcPts val="0"/>
              </a:spcBef>
              <a:spcAft>
                <a:spcPts val="0"/>
              </a:spcAft>
              <a:buNone/>
            </a:pPr>
            <a:r>
              <a:rPr lang="nl-NL" b="1" i="0" dirty="0">
                <a:solidFill>
                  <a:srgbClr val="5A4D4C"/>
                </a:solidFill>
                <a:effectLst/>
                <a:latin typeface="montserrat" panose="00000500000000000000" pitchFamily="2" charset="0"/>
              </a:rPr>
              <a:t>Afbeelding:</a:t>
            </a:r>
          </a:p>
          <a:p>
            <a:pPr marL="0" lvl="0" indent="0" algn="l" rtl="0">
              <a:spcBef>
                <a:spcPts val="0"/>
              </a:spcBef>
              <a:spcAft>
                <a:spcPts val="0"/>
              </a:spcAft>
              <a:buNone/>
            </a:pPr>
            <a:r>
              <a:rPr lang="nl-NL" b="0" i="0" dirty="0">
                <a:solidFill>
                  <a:srgbClr val="001343"/>
                </a:solidFill>
                <a:effectLst/>
                <a:latin typeface="montserrat" panose="00000500000000000000" pitchFamily="2" charset="0"/>
              </a:rPr>
              <a:t>Brief van Aletta Jacobs aan Thorbecke (22 maart 1871). </a:t>
            </a:r>
            <a:r>
              <a:rPr lang="nl-NL" b="0" i="0" dirty="0" err="1">
                <a:solidFill>
                  <a:srgbClr val="009BFF"/>
                </a:solidFill>
                <a:effectLst/>
                <a:latin typeface="montserrat" panose="00000500000000000000" pitchFamily="2" charset="0"/>
                <a:hlinkClick r:id="rId3"/>
              </a:rPr>
              <a:t>Bronnenbox</a:t>
            </a:r>
            <a:r>
              <a:rPr lang="nl-NL" b="0" i="0" dirty="0">
                <a:solidFill>
                  <a:srgbClr val="001343"/>
                </a:solidFill>
                <a:effectLst/>
                <a:latin typeface="montserrat" panose="00000500000000000000" pitchFamily="2" charset="0"/>
              </a:rPr>
              <a:t>, Nationaal Archief.</a:t>
            </a:r>
            <a:endParaRPr lang="nl-NL" b="0" i="0" dirty="0">
              <a:solidFill>
                <a:srgbClr val="5A4D4C"/>
              </a:solidFill>
              <a:effectLst/>
              <a:latin typeface="montserrat" panose="00000500000000000000" pitchFamily="2" charset="0"/>
            </a:endParaRPr>
          </a:p>
        </p:txBody>
      </p:sp>
      <p:sp>
        <p:nvSpPr>
          <p:cNvPr id="100" name="Google Shape;10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5</a:t>
            </a:fld>
            <a:endParaRPr/>
          </a:p>
        </p:txBody>
      </p:sp>
    </p:spTree>
    <p:extLst>
      <p:ext uri="{BB962C8B-B14F-4D97-AF65-F5344CB8AC3E}">
        <p14:creationId xmlns:p14="http://schemas.microsoft.com/office/powerpoint/2010/main" val="2052712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buFont typeface="+mj-lt"/>
              <a:buNone/>
            </a:pPr>
            <a:r>
              <a:rPr lang="nl-NL" sz="1200" b="1" kern="100" dirty="0">
                <a:effectLst/>
                <a:latin typeface="Calibri" panose="020F0502020204030204" pitchFamily="34" charset="0"/>
                <a:ea typeface="Calibri" panose="020F0502020204030204" pitchFamily="34" charset="0"/>
                <a:cs typeface="Times New Roman" panose="02020603050405020304" pitchFamily="18" charset="0"/>
              </a:rPr>
              <a:t>Tekst:</a:t>
            </a:r>
          </a:p>
          <a:p>
            <a:pPr marL="0" lvl="0" indent="0">
              <a:buFont typeface="+mj-lt"/>
              <a:buNone/>
            </a:pPr>
            <a:r>
              <a:rPr lang="nl-NL" sz="1200" b="0" kern="100" dirty="0">
                <a:effectLst/>
                <a:latin typeface="Calibri" panose="020F0502020204030204" pitchFamily="34" charset="0"/>
                <a:ea typeface="Calibri" panose="020F0502020204030204" pitchFamily="34" charset="0"/>
                <a:cs typeface="Times New Roman" panose="02020603050405020304" pitchFamily="18" charset="0"/>
              </a:rPr>
              <a:t>Dit is een transcriptie van de tekst van de brief.</a:t>
            </a:r>
            <a:endParaRPr lang="nl-NL" sz="12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Font typeface="+mj-lt"/>
              <a:buNone/>
            </a:pPr>
            <a:endParaRPr lang="nl-NL" sz="12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Font typeface="+mj-lt"/>
              <a:buNone/>
            </a:pPr>
            <a:r>
              <a:rPr lang="nl-NL" sz="1200" b="1" kern="100" dirty="0">
                <a:effectLst/>
                <a:latin typeface="Calibri" panose="020F0502020204030204" pitchFamily="34" charset="0"/>
                <a:ea typeface="Calibri" panose="020F0502020204030204" pitchFamily="34" charset="0"/>
                <a:cs typeface="Times New Roman" panose="02020603050405020304" pitchFamily="18" charset="0"/>
              </a:rPr>
              <a:t>Vragen:</a:t>
            </a:r>
          </a:p>
          <a:p>
            <a:pPr marL="342900" lvl="0" indent="-342900">
              <a:lnSpc>
                <a:spcPct val="107000"/>
              </a:lnSpc>
              <a:buFont typeface="+mj-lt"/>
              <a:buAutoNum type="alphaLcPeriod"/>
            </a:pPr>
            <a:r>
              <a:rPr lang="nl-NL" sz="1800" kern="0" dirty="0">
                <a:effectLst/>
                <a:latin typeface="Calibri" panose="020F0502020204030204" pitchFamily="34" charset="0"/>
                <a:ea typeface="Times New Roman" panose="02020603050405020304" pitchFamily="18" charset="0"/>
                <a:cs typeface="Calibri" panose="020F0502020204030204" pitchFamily="34" charset="0"/>
              </a:rPr>
              <a:t>Geef aan wie de brief schrijft.</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LcPeriod"/>
            </a:pPr>
            <a:r>
              <a:rPr lang="nl-NL" sz="1800" kern="0" dirty="0">
                <a:effectLst/>
                <a:latin typeface="Calibri" panose="020F0502020204030204" pitchFamily="34" charset="0"/>
                <a:ea typeface="Times New Roman" panose="02020603050405020304" pitchFamily="18" charset="0"/>
                <a:cs typeface="Calibri" panose="020F0502020204030204" pitchFamily="34" charset="0"/>
              </a:rPr>
              <a:t>Wat valt je op als je leest aan wie de brief geschreven wordt? Verklaar dit.</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LcPeriod"/>
            </a:pPr>
            <a:r>
              <a:rPr lang="nl-NL" sz="1800" kern="0" dirty="0">
                <a:effectLst/>
                <a:latin typeface="Calibri" panose="020F0502020204030204" pitchFamily="34" charset="0"/>
                <a:ea typeface="Times New Roman" panose="02020603050405020304" pitchFamily="18" charset="0"/>
                <a:cs typeface="Calibri" panose="020F0502020204030204" pitchFamily="34" charset="0"/>
              </a:rPr>
              <a:t>Geef aan welk antwoord op het verzoek in bron 1 wordt gegeven.</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LcPeriod"/>
            </a:pPr>
            <a:r>
              <a:rPr lang="nl-NL" sz="1800" kern="0" dirty="0">
                <a:effectLst/>
                <a:latin typeface="Calibri" panose="020F0502020204030204" pitchFamily="34" charset="0"/>
                <a:ea typeface="Times New Roman" panose="02020603050405020304" pitchFamily="18" charset="0"/>
                <a:cs typeface="Calibri" panose="020F0502020204030204" pitchFamily="34" charset="0"/>
              </a:rPr>
              <a:t>Geef aan wat je uit de brief leert over vrouwen en universitaire studies in Nederland in 1871. Citeer de zin in de bron die dat onderbouwt.</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lang="nl-NL" b="1" i="0" dirty="0">
              <a:solidFill>
                <a:srgbClr val="5A4D4C"/>
              </a:solidFill>
              <a:effectLst/>
              <a:latin typeface="montserrat" panose="00000500000000000000" pitchFamily="2" charset="0"/>
            </a:endParaRPr>
          </a:p>
          <a:p>
            <a:pPr marL="0" lvl="0" indent="0" algn="l" rtl="0">
              <a:spcBef>
                <a:spcPts val="0"/>
              </a:spcBef>
              <a:spcAft>
                <a:spcPts val="0"/>
              </a:spcAft>
              <a:buNone/>
            </a:pPr>
            <a:r>
              <a:rPr lang="nl-NL" b="1" i="0" dirty="0">
                <a:solidFill>
                  <a:srgbClr val="5A4D4C"/>
                </a:solidFill>
                <a:effectLst/>
                <a:latin typeface="montserrat" panose="00000500000000000000" pitchFamily="2" charset="0"/>
              </a:rPr>
              <a:t>Afbeelding:</a:t>
            </a:r>
          </a:p>
          <a:p>
            <a:pPr marL="0" lvl="0" indent="0" algn="l" rtl="0">
              <a:spcBef>
                <a:spcPts val="0"/>
              </a:spcBef>
              <a:spcAft>
                <a:spcPts val="0"/>
              </a:spcAft>
              <a:buNone/>
            </a:pPr>
            <a:r>
              <a:rPr lang="nl-NL" b="0" i="0" dirty="0">
                <a:solidFill>
                  <a:srgbClr val="5A4D4C"/>
                </a:solidFill>
                <a:effectLst/>
                <a:latin typeface="montserrat" panose="00000500000000000000" pitchFamily="2" charset="0"/>
              </a:rPr>
              <a:t>Brief met het antwoord van Thorbecke (27 maart 1871). </a:t>
            </a:r>
            <a:r>
              <a:rPr lang="nl-NL" b="0" i="0" dirty="0" err="1">
                <a:solidFill>
                  <a:srgbClr val="009BFF"/>
                </a:solidFill>
                <a:effectLst/>
                <a:latin typeface="montserrat" panose="00000500000000000000" pitchFamily="2" charset="0"/>
                <a:hlinkClick r:id="rId3"/>
              </a:rPr>
              <a:t>Bronnenbox</a:t>
            </a:r>
            <a:r>
              <a:rPr lang="nl-NL" b="0" i="0" dirty="0">
                <a:solidFill>
                  <a:srgbClr val="001343"/>
                </a:solidFill>
                <a:effectLst/>
                <a:latin typeface="montserrat" panose="00000500000000000000" pitchFamily="2" charset="0"/>
              </a:rPr>
              <a:t>, Nationaal Archief.</a:t>
            </a:r>
            <a:endParaRPr lang="nl-NL" b="0" i="0" dirty="0">
              <a:solidFill>
                <a:srgbClr val="5A4D4C"/>
              </a:solidFill>
              <a:effectLst/>
              <a:latin typeface="montserrat" panose="00000500000000000000" pitchFamily="2" charset="0"/>
            </a:endParaRPr>
          </a:p>
        </p:txBody>
      </p:sp>
      <p:sp>
        <p:nvSpPr>
          <p:cNvPr id="100" name="Google Shape;10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6</a:t>
            </a:fld>
            <a:endParaRPr/>
          </a:p>
        </p:txBody>
      </p:sp>
    </p:spTree>
    <p:extLst>
      <p:ext uri="{BB962C8B-B14F-4D97-AF65-F5344CB8AC3E}">
        <p14:creationId xmlns:p14="http://schemas.microsoft.com/office/powerpoint/2010/main" val="1081004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buFont typeface="+mj-lt"/>
              <a:buNone/>
            </a:pPr>
            <a:r>
              <a:rPr lang="nl-NL" sz="1200" b="1" kern="100" dirty="0">
                <a:effectLst/>
                <a:latin typeface="Calibri" panose="020F0502020204030204" pitchFamily="34" charset="0"/>
                <a:ea typeface="Calibri" panose="020F0502020204030204" pitchFamily="34" charset="0"/>
                <a:cs typeface="Times New Roman" panose="02020603050405020304" pitchFamily="18" charset="0"/>
              </a:rPr>
              <a:t>Tekst:</a:t>
            </a:r>
          </a:p>
          <a:p>
            <a:pPr marL="0" lvl="0" indent="0">
              <a:buFont typeface="+mj-lt"/>
              <a:buNone/>
            </a:pPr>
            <a:r>
              <a:rPr lang="nl-NL" sz="1200" b="0" kern="100" dirty="0">
                <a:effectLst/>
                <a:latin typeface="Calibri" panose="020F0502020204030204" pitchFamily="34" charset="0"/>
                <a:ea typeface="Calibri" panose="020F0502020204030204" pitchFamily="34" charset="0"/>
                <a:cs typeface="Times New Roman" panose="02020603050405020304" pitchFamily="18" charset="0"/>
              </a:rPr>
              <a:t>Dit is een hertaling van de tekst van de brief naar modern Nederlands.</a:t>
            </a:r>
            <a:endParaRPr lang="nl-NL" sz="12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lang="nl-NL" b="1" i="0" dirty="0">
              <a:solidFill>
                <a:srgbClr val="5A4D4C"/>
              </a:solidFill>
              <a:effectLst/>
              <a:latin typeface="montserrat" panose="00000500000000000000" pitchFamily="2" charset="0"/>
            </a:endParaRPr>
          </a:p>
          <a:p>
            <a:pPr marL="0" lvl="0" indent="0">
              <a:buFont typeface="+mj-lt"/>
              <a:buNone/>
            </a:pPr>
            <a:r>
              <a:rPr lang="nl-NL" sz="1000" b="1" kern="100" dirty="0">
                <a:effectLst/>
                <a:latin typeface="Calibri" panose="020F0502020204030204" pitchFamily="34" charset="0"/>
                <a:ea typeface="Calibri" panose="020F0502020204030204" pitchFamily="34" charset="0"/>
                <a:cs typeface="Times New Roman" panose="02020603050405020304" pitchFamily="18" charset="0"/>
              </a:rPr>
              <a:t>Vragen:</a:t>
            </a:r>
          </a:p>
          <a:p>
            <a:pPr marL="342900" lvl="0" indent="-342900">
              <a:lnSpc>
                <a:spcPct val="107000"/>
              </a:lnSpc>
              <a:buFont typeface="+mj-lt"/>
              <a:buAutoNum type="alphaLcPeriod"/>
            </a:pPr>
            <a:r>
              <a:rPr lang="nl-NL" sz="1200" kern="0" dirty="0">
                <a:effectLst/>
                <a:latin typeface="Calibri" panose="020F0502020204030204" pitchFamily="34" charset="0"/>
                <a:ea typeface="Times New Roman" panose="02020603050405020304" pitchFamily="18" charset="0"/>
                <a:cs typeface="Calibri" panose="020F0502020204030204" pitchFamily="34" charset="0"/>
              </a:rPr>
              <a:t>Geef aan wie de brief schrijft.</a:t>
            </a:r>
            <a:endParaRPr lang="nl-NL"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LcPeriod"/>
            </a:pPr>
            <a:r>
              <a:rPr lang="nl-NL" sz="1200" kern="0" dirty="0">
                <a:effectLst/>
                <a:latin typeface="Calibri" panose="020F0502020204030204" pitchFamily="34" charset="0"/>
                <a:ea typeface="Times New Roman" panose="02020603050405020304" pitchFamily="18" charset="0"/>
                <a:cs typeface="Calibri" panose="020F0502020204030204" pitchFamily="34" charset="0"/>
              </a:rPr>
              <a:t>Wat valt je op als je leest aan wie de brief geschreven wordt? Verklaar dit.</a:t>
            </a:r>
            <a:endParaRPr lang="nl-NL"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LcPeriod"/>
            </a:pPr>
            <a:r>
              <a:rPr lang="nl-NL" sz="1200" kern="0" dirty="0">
                <a:effectLst/>
                <a:latin typeface="Calibri" panose="020F0502020204030204" pitchFamily="34" charset="0"/>
                <a:ea typeface="Times New Roman" panose="02020603050405020304" pitchFamily="18" charset="0"/>
                <a:cs typeface="Calibri" panose="020F0502020204030204" pitchFamily="34" charset="0"/>
              </a:rPr>
              <a:t>Geef aan welk antwoord op het verzoek in bron 1 wordt gegeven.</a:t>
            </a:r>
            <a:endParaRPr lang="nl-NL"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LcPeriod"/>
            </a:pPr>
            <a:r>
              <a:rPr lang="nl-NL" sz="1200" kern="0" dirty="0">
                <a:effectLst/>
                <a:latin typeface="Calibri" panose="020F0502020204030204" pitchFamily="34" charset="0"/>
                <a:ea typeface="Times New Roman" panose="02020603050405020304" pitchFamily="18" charset="0"/>
                <a:cs typeface="Calibri" panose="020F0502020204030204" pitchFamily="34" charset="0"/>
              </a:rPr>
              <a:t>Geef aan wat je uit de brief leert over vrouwen en universitaire studies in Nederland in 1871. Citeer de zin in de bron die dat onderbouwt.</a:t>
            </a:r>
            <a:endParaRPr lang="nl-NL" b="1" i="0" dirty="0">
              <a:solidFill>
                <a:srgbClr val="5A4D4C"/>
              </a:solidFill>
              <a:effectLst/>
              <a:latin typeface="montserrat" panose="00000500000000000000" pitchFamily="2" charset="0"/>
            </a:endParaRPr>
          </a:p>
          <a:p>
            <a:pPr marL="0" lvl="0" indent="0" algn="l" rtl="0">
              <a:spcBef>
                <a:spcPts val="0"/>
              </a:spcBef>
              <a:spcAft>
                <a:spcPts val="0"/>
              </a:spcAft>
              <a:buNone/>
            </a:pPr>
            <a:endParaRPr lang="nl-NL" b="1" i="0" dirty="0">
              <a:solidFill>
                <a:srgbClr val="5A4D4C"/>
              </a:solidFill>
              <a:effectLst/>
              <a:latin typeface="montserrat" panose="00000500000000000000" pitchFamily="2" charset="0"/>
            </a:endParaRPr>
          </a:p>
          <a:p>
            <a:pPr marL="0" lvl="0" indent="0" algn="l" rtl="0">
              <a:spcBef>
                <a:spcPts val="0"/>
              </a:spcBef>
              <a:spcAft>
                <a:spcPts val="0"/>
              </a:spcAft>
              <a:buNone/>
            </a:pPr>
            <a:r>
              <a:rPr lang="nl-NL" b="1" i="0" dirty="0">
                <a:solidFill>
                  <a:srgbClr val="5A4D4C"/>
                </a:solidFill>
                <a:effectLst/>
                <a:latin typeface="montserrat" panose="00000500000000000000" pitchFamily="2" charset="0"/>
              </a:rPr>
              <a:t>Afbeelding:</a:t>
            </a:r>
          </a:p>
          <a:p>
            <a:pPr marL="0" lvl="0" indent="0" algn="l" rtl="0">
              <a:spcBef>
                <a:spcPts val="0"/>
              </a:spcBef>
              <a:spcAft>
                <a:spcPts val="0"/>
              </a:spcAft>
              <a:buNone/>
            </a:pPr>
            <a:r>
              <a:rPr lang="nl-NL" b="0" i="0" dirty="0">
                <a:solidFill>
                  <a:srgbClr val="5A4D4C"/>
                </a:solidFill>
                <a:effectLst/>
                <a:latin typeface="montserrat" panose="00000500000000000000" pitchFamily="2" charset="0"/>
              </a:rPr>
              <a:t>Brief met het antwoord van Thorbecke (27 maart 1871). </a:t>
            </a:r>
            <a:r>
              <a:rPr lang="nl-NL" b="0" i="0" dirty="0" err="1">
                <a:solidFill>
                  <a:srgbClr val="009BFF"/>
                </a:solidFill>
                <a:effectLst/>
                <a:latin typeface="montserrat" panose="00000500000000000000" pitchFamily="2" charset="0"/>
                <a:hlinkClick r:id="rId3"/>
              </a:rPr>
              <a:t>Bronnenbox</a:t>
            </a:r>
            <a:r>
              <a:rPr lang="nl-NL" b="0" i="0" dirty="0">
                <a:solidFill>
                  <a:srgbClr val="001343"/>
                </a:solidFill>
                <a:effectLst/>
                <a:latin typeface="montserrat" panose="00000500000000000000" pitchFamily="2" charset="0"/>
              </a:rPr>
              <a:t>, Nationaal Archief.</a:t>
            </a:r>
            <a:endParaRPr lang="nl-NL" b="0" i="0" dirty="0">
              <a:solidFill>
                <a:srgbClr val="5A4D4C"/>
              </a:solidFill>
              <a:effectLst/>
              <a:latin typeface="montserrat" panose="00000500000000000000" pitchFamily="2" charset="0"/>
            </a:endParaRPr>
          </a:p>
        </p:txBody>
      </p:sp>
      <p:sp>
        <p:nvSpPr>
          <p:cNvPr id="100" name="Google Shape;10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7</a:t>
            </a:fld>
            <a:endParaRPr/>
          </a:p>
        </p:txBody>
      </p:sp>
    </p:spTree>
    <p:extLst>
      <p:ext uri="{BB962C8B-B14F-4D97-AF65-F5344CB8AC3E}">
        <p14:creationId xmlns:p14="http://schemas.microsoft.com/office/powerpoint/2010/main" val="2337934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l-NL" b="1" i="0" dirty="0">
                <a:solidFill>
                  <a:srgbClr val="001343"/>
                </a:solidFill>
                <a:effectLst/>
                <a:latin typeface="montserrat" panose="00000500000000000000" pitchFamily="2" charset="0"/>
              </a:rPr>
              <a:t>Afbeelding:</a:t>
            </a:r>
          </a:p>
          <a:p>
            <a:pPr marL="0" lvl="0" indent="0" algn="l" rtl="0">
              <a:spcBef>
                <a:spcPts val="0"/>
              </a:spcBef>
              <a:spcAft>
                <a:spcPts val="0"/>
              </a:spcAft>
              <a:buNone/>
            </a:pPr>
            <a:r>
              <a:rPr lang="nl-NL" b="0" i="0" dirty="0">
                <a:solidFill>
                  <a:srgbClr val="001343"/>
                </a:solidFill>
                <a:effectLst/>
                <a:latin typeface="montserrat" panose="00000500000000000000" pitchFamily="2" charset="0"/>
              </a:rPr>
              <a:t>Aletta Jacobs als arts (na 1879). Collectie der Rijksuniversiteit Groningen.</a:t>
            </a:r>
          </a:p>
        </p:txBody>
      </p:sp>
      <p:sp>
        <p:nvSpPr>
          <p:cNvPr id="137" name="Google Shape;13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l-NL" b="1" i="0" dirty="0">
                <a:solidFill>
                  <a:srgbClr val="001343"/>
                </a:solidFill>
                <a:effectLst/>
                <a:latin typeface="montserrat" panose="00000500000000000000" pitchFamily="2" charset="0"/>
              </a:rPr>
              <a:t>Afbeelding:</a:t>
            </a:r>
          </a:p>
          <a:p>
            <a:pPr marL="0" lvl="0" indent="0" algn="l" rtl="0">
              <a:spcBef>
                <a:spcPts val="0"/>
              </a:spcBef>
              <a:spcAft>
                <a:spcPts val="0"/>
              </a:spcAft>
              <a:buNone/>
            </a:pPr>
            <a:r>
              <a:rPr lang="nl-NL" b="0" i="0" dirty="0">
                <a:solidFill>
                  <a:srgbClr val="001343"/>
                </a:solidFill>
                <a:effectLst/>
                <a:latin typeface="montserrat" panose="00000500000000000000" pitchFamily="2" charset="0"/>
              </a:rPr>
              <a:t>Aletta Jacobs als arts (na 1879). Collectie der Rijksuniversiteit Groningen.</a:t>
            </a:r>
          </a:p>
        </p:txBody>
      </p:sp>
      <p:sp>
        <p:nvSpPr>
          <p:cNvPr id="137" name="Google Shape;13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524867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nl-NL"/>
              <a:t>Klik om stijl te bewerken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pPr marL="0" lvl="0" indent="0" algn="r" rtl="0">
              <a:spcBef>
                <a:spcPts val="0"/>
              </a:spcBef>
              <a:spcAft>
                <a:spcPts val="0"/>
              </a:spcAft>
              <a:buNone/>
            </a:pPr>
            <a:fld id="{00000000-1234-1234-1234-123412341234}" type="slidenum">
              <a:rPr lang="nl-NL" smtClean="0"/>
              <a:t>‹nr.›</a:t>
            </a:fld>
            <a:endParaRPr lang="nl-NL"/>
          </a:p>
        </p:txBody>
      </p:sp>
    </p:spTree>
    <p:extLst>
      <p:ext uri="{BB962C8B-B14F-4D97-AF65-F5344CB8AC3E}">
        <p14:creationId xmlns:p14="http://schemas.microsoft.com/office/powerpoint/2010/main" val="2229375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NL" smtClean="0"/>
              <a:t>‹nr.›</a:t>
            </a:fld>
            <a:endParaRPr lang="nl-NL"/>
          </a:p>
        </p:txBody>
      </p:sp>
    </p:spTree>
    <p:extLst>
      <p:ext uri="{BB962C8B-B14F-4D97-AF65-F5344CB8AC3E}">
        <p14:creationId xmlns:p14="http://schemas.microsoft.com/office/powerpoint/2010/main" val="3893024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NL" smtClean="0"/>
              <a:t>‹nr.›</a:t>
            </a:fld>
            <a:endParaRPr lang="nl-NL"/>
          </a:p>
        </p:txBody>
      </p:sp>
    </p:spTree>
    <p:extLst>
      <p:ext uri="{BB962C8B-B14F-4D97-AF65-F5344CB8AC3E}">
        <p14:creationId xmlns:p14="http://schemas.microsoft.com/office/powerpoint/2010/main" val="3131551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NL" smtClean="0"/>
              <a:t>‹nr.›</a:t>
            </a:fld>
            <a:endParaRPr lang="nl-NL"/>
          </a:p>
        </p:txBody>
      </p:sp>
    </p:spTree>
    <p:extLst>
      <p:ext uri="{BB962C8B-B14F-4D97-AF65-F5344CB8AC3E}">
        <p14:creationId xmlns:p14="http://schemas.microsoft.com/office/powerpoint/2010/main" val="2682265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nl-NL"/>
              <a:t>Klik om stijl te bewerken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a:xfrm>
            <a:off x="8593667" y="6272784"/>
            <a:ext cx="2644309" cy="365125"/>
          </a:xfrm>
        </p:spPr>
        <p:txBody>
          <a:bodyPr/>
          <a:lstStyle/>
          <a:p>
            <a:endParaRPr lang="nl-NL"/>
          </a:p>
        </p:txBody>
      </p:sp>
      <p:sp>
        <p:nvSpPr>
          <p:cNvPr id="5" name="Footer Placeholder 4"/>
          <p:cNvSpPr>
            <a:spLocks noGrp="1"/>
          </p:cNvSpPr>
          <p:nvPr>
            <p:ph type="ftr" sz="quarter" idx="11"/>
          </p:nvPr>
        </p:nvSpPr>
        <p:spPr>
          <a:xfrm>
            <a:off x="2182708" y="6272784"/>
            <a:ext cx="6327648" cy="365125"/>
          </a:xfrm>
        </p:spPr>
        <p:txBody>
          <a:bodyPr/>
          <a:lstStyle/>
          <a:p>
            <a:endParaRPr lang="nl-NL"/>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pPr marL="0" lvl="0" indent="0" algn="r" rtl="0">
              <a:spcBef>
                <a:spcPts val="0"/>
              </a:spcBef>
              <a:spcAft>
                <a:spcPts val="0"/>
              </a:spcAft>
              <a:buNone/>
            </a:pPr>
            <a:fld id="{00000000-1234-1234-1234-123412341234}" type="slidenum">
              <a:rPr lang="nl-NL" smtClean="0"/>
              <a:t>‹nr.›</a:t>
            </a:fld>
            <a:endParaRPr lang="nl-NL"/>
          </a:p>
        </p:txBody>
      </p:sp>
    </p:spTree>
    <p:extLst>
      <p:ext uri="{BB962C8B-B14F-4D97-AF65-F5344CB8AC3E}">
        <p14:creationId xmlns:p14="http://schemas.microsoft.com/office/powerpoint/2010/main" val="737880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NL" smtClean="0"/>
              <a:t>‹nr.›</a:t>
            </a:fld>
            <a:endParaRPr lang="nl-NL"/>
          </a:p>
        </p:txBody>
      </p:sp>
    </p:spTree>
    <p:extLst>
      <p:ext uri="{BB962C8B-B14F-4D97-AF65-F5344CB8AC3E}">
        <p14:creationId xmlns:p14="http://schemas.microsoft.com/office/powerpoint/2010/main" val="2139198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NL" smtClean="0"/>
              <a:t>‹nr.›</a:t>
            </a:fld>
            <a:endParaRPr lang="nl-NL"/>
          </a:p>
        </p:txBody>
      </p:sp>
    </p:spTree>
    <p:extLst>
      <p:ext uri="{BB962C8B-B14F-4D97-AF65-F5344CB8AC3E}">
        <p14:creationId xmlns:p14="http://schemas.microsoft.com/office/powerpoint/2010/main" val="3457740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NL" smtClean="0"/>
              <a:t>‹nr.›</a:t>
            </a:fld>
            <a:endParaRPr lang="nl-NL"/>
          </a:p>
        </p:txBody>
      </p:sp>
    </p:spTree>
    <p:extLst>
      <p:ext uri="{BB962C8B-B14F-4D97-AF65-F5344CB8AC3E}">
        <p14:creationId xmlns:p14="http://schemas.microsoft.com/office/powerpoint/2010/main" val="281433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NL" smtClean="0"/>
              <a:t>‹nr.›</a:t>
            </a:fld>
            <a:endParaRPr lang="nl-NL"/>
          </a:p>
        </p:txBody>
      </p:sp>
    </p:spTree>
    <p:extLst>
      <p:ext uri="{BB962C8B-B14F-4D97-AF65-F5344CB8AC3E}">
        <p14:creationId xmlns:p14="http://schemas.microsoft.com/office/powerpoint/2010/main" val="3313225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nl-NL"/>
              <a:t>Klik om stijl te bewerken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endParaRPr lang="nl-NL"/>
          </a:p>
        </p:txBody>
      </p:sp>
      <p:sp>
        <p:nvSpPr>
          <p:cNvPr id="6" name="Footer Placeholder 5"/>
          <p:cNvSpPr>
            <a:spLocks noGrp="1"/>
          </p:cNvSpPr>
          <p:nvPr>
            <p:ph type="ftr" sz="quarter" idx="11"/>
          </p:nvPr>
        </p:nvSpPr>
        <p:spPr/>
        <p:txBody>
          <a:bodyPr/>
          <a:lstStyle/>
          <a:p>
            <a:endParaRPr lang="nl-NL"/>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NL" smtClean="0"/>
              <a:t>‹nr.›</a:t>
            </a:fld>
            <a:endParaRPr lang="nl-NL"/>
          </a:p>
        </p:txBody>
      </p:sp>
    </p:spTree>
    <p:extLst>
      <p:ext uri="{BB962C8B-B14F-4D97-AF65-F5344CB8AC3E}">
        <p14:creationId xmlns:p14="http://schemas.microsoft.com/office/powerpoint/2010/main" val="3467589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nl-NL"/>
              <a:t>Klik om stijl te bewerken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endParaRPr lang="nl-NL"/>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NL" smtClean="0"/>
              <a:t>‹nr.›</a:t>
            </a:fld>
            <a:endParaRPr lang="nl-NL"/>
          </a:p>
        </p:txBody>
      </p:sp>
    </p:spTree>
    <p:extLst>
      <p:ext uri="{BB962C8B-B14F-4D97-AF65-F5344CB8AC3E}">
        <p14:creationId xmlns:p14="http://schemas.microsoft.com/office/powerpoint/2010/main" val="171163758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endParaRPr lang="nl-NL"/>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nl-NL"/>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pPr marL="0" lvl="0" indent="0" algn="r" rtl="0">
              <a:spcBef>
                <a:spcPts val="0"/>
              </a:spcBef>
              <a:spcAft>
                <a:spcPts val="0"/>
              </a:spcAft>
              <a:buNone/>
            </a:pPr>
            <a:fld id="{00000000-1234-1234-1234-123412341234}" type="slidenum">
              <a:rPr lang="nl-NL" smtClean="0"/>
              <a:t>‹nr.›</a:t>
            </a:fld>
            <a:endParaRPr lang="nl-NL"/>
          </a:p>
        </p:txBody>
      </p:sp>
    </p:spTree>
    <p:extLst>
      <p:ext uri="{BB962C8B-B14F-4D97-AF65-F5344CB8AC3E}">
        <p14:creationId xmlns:p14="http://schemas.microsoft.com/office/powerpoint/2010/main" val="86859807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21000" b="-21000"/>
          </a:stretch>
        </a:blipFill>
        <a:effectLst/>
      </p:bgPr>
    </p:bg>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2823759" y="2001076"/>
            <a:ext cx="6544481" cy="2042725"/>
          </a:xfrm>
          <a:prstGeom prst="rect">
            <a:avLst/>
          </a:prstGeom>
        </p:spPr>
        <p:txBody>
          <a:bodyPr spcFirstLastPara="1" lIns="91425" tIns="45700" rIns="91425" bIns="45700" anchorCtr="0">
            <a:noAutofit/>
          </a:bodyPr>
          <a:lstStyle/>
          <a:p>
            <a:pPr lvl="0">
              <a:spcBef>
                <a:spcPts val="0"/>
              </a:spcBef>
              <a:buClr>
                <a:schemeClr val="dk1"/>
              </a:buClr>
              <a:buSzPts val="7200"/>
            </a:pPr>
            <a:r>
              <a:rPr lang="nl-NL" sz="6000" b="1" dirty="0">
                <a:latin typeface="Helvetica Neue"/>
                <a:ea typeface="Helvetica Neue"/>
                <a:cs typeface="Helvetica Neue"/>
                <a:sym typeface="Helvetica Neue"/>
              </a:rPr>
              <a:t>De brieven van Aletta Jacobs</a:t>
            </a:r>
            <a:endParaRPr lang="nl-NL" sz="6000" dirty="0"/>
          </a:p>
        </p:txBody>
      </p:sp>
      <p:pic>
        <p:nvPicPr>
          <p:cNvPr id="8" name="Afbeelding 7" descr="Afbeelding met Lettertype, Graphics, logo, tekst&#10;&#10;Automatisch gegenereerde beschrijving">
            <a:extLst>
              <a:ext uri="{FF2B5EF4-FFF2-40B4-BE49-F238E27FC236}">
                <a16:creationId xmlns:a16="http://schemas.microsoft.com/office/drawing/2014/main" id="{30A89942-D606-9B17-E4C5-71BAD4B19A4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8874" y="66484"/>
            <a:ext cx="1189212" cy="6924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88"/>
                                        </p:tgtEl>
                                        <p:attrNameLst>
                                          <p:attrName>style.visibility</p:attrName>
                                        </p:attrNameLst>
                                      </p:cBhvr>
                                      <p:to>
                                        <p:strVal val="visible"/>
                                      </p:to>
                                    </p:set>
                                    <p:animEffect transition="in" filter="fade">
                                      <p:cBhvr>
                                        <p:cTn id="7" dur="7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21000" b="-21000"/>
          </a:stretch>
        </a:blipFill>
        <a:effectLst/>
      </p:bgPr>
    </p:bg>
    <p:spTree>
      <p:nvGrpSpPr>
        <p:cNvPr id="1" name="Shape 101"/>
        <p:cNvGrpSpPr/>
        <p:nvPr/>
      </p:nvGrpSpPr>
      <p:grpSpPr>
        <a:xfrm>
          <a:off x="0" y="0"/>
          <a:ext cx="0" cy="0"/>
          <a:chOff x="0" y="0"/>
          <a:chExt cx="0" cy="0"/>
        </a:xfrm>
      </p:grpSpPr>
      <p:sp>
        <p:nvSpPr>
          <p:cNvPr id="102" name="Google Shape;102;p11"/>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Helvetica Neue"/>
              <a:buNone/>
            </a:pPr>
            <a:r>
              <a:rPr lang="nl-NL" b="1" dirty="0">
                <a:latin typeface="Helvetica Neue"/>
                <a:ea typeface="Helvetica Neue"/>
                <a:cs typeface="Helvetica Neue"/>
                <a:sym typeface="Helvetica Neue"/>
              </a:rPr>
              <a:t>Leerdoelen</a:t>
            </a:r>
            <a:endParaRPr b="1" dirty="0"/>
          </a:p>
        </p:txBody>
      </p:sp>
      <p:sp>
        <p:nvSpPr>
          <p:cNvPr id="103" name="Google Shape;103;p11"/>
          <p:cNvSpPr txBox="1">
            <a:spLocks noGrp="1"/>
          </p:cNvSpPr>
          <p:nvPr>
            <p:ph idx="1"/>
          </p:nvPr>
        </p:nvSpPr>
        <p:spPr>
          <a:xfrm>
            <a:off x="583018" y="2093976"/>
            <a:ext cx="8518451" cy="915121"/>
          </a:xfrm>
          <a:prstGeom prst="rect">
            <a:avLst/>
          </a:prstGeom>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spcFirstLastPara="1" wrap="square" lIns="91425" tIns="45700" rIns="91425" bIns="45700" anchor="ctr" anchorCtr="0">
            <a:normAutofit fontScale="92500"/>
          </a:bodyPr>
          <a:lstStyle/>
          <a:p>
            <a:pPr marL="0" lvl="0" indent="0" algn="l" rtl="0">
              <a:lnSpc>
                <a:spcPct val="90000"/>
              </a:lnSpc>
              <a:spcBef>
                <a:spcPts val="0"/>
              </a:spcBef>
              <a:spcAft>
                <a:spcPts val="0"/>
              </a:spcAft>
              <a:buClr>
                <a:schemeClr val="dk1"/>
              </a:buClr>
              <a:buSzPts val="2800"/>
              <a:buNone/>
            </a:pPr>
            <a:r>
              <a:rPr lang="nl-NL" dirty="0">
                <a:solidFill>
                  <a:schemeClr val="bg1"/>
                </a:solidFill>
                <a:latin typeface="Varela Round" panose="00000500000000000000" pitchFamily="2" charset="-79"/>
                <a:ea typeface="Helvetica Neue"/>
                <a:cs typeface="Varela Round" panose="00000500000000000000" pitchFamily="2" charset="-79"/>
                <a:sym typeface="Helvetica Neue"/>
              </a:rPr>
              <a:t>Je kan uitleggen hoe Aletta Jacobs toegang kreeg tot de universiteit.</a:t>
            </a:r>
          </a:p>
          <a:p>
            <a:pPr marL="228600" lvl="0" indent="-228600" algn="l" rtl="0">
              <a:lnSpc>
                <a:spcPct val="90000"/>
              </a:lnSpc>
              <a:spcBef>
                <a:spcPts val="0"/>
              </a:spcBef>
              <a:spcAft>
                <a:spcPts val="0"/>
              </a:spcAft>
              <a:buClr>
                <a:schemeClr val="dk1"/>
              </a:buClr>
              <a:buSzPts val="2800"/>
              <a:buChar char="•"/>
            </a:pPr>
            <a:endParaRPr lang="nl-NL" dirty="0">
              <a:solidFill>
                <a:schemeClr val="bg1"/>
              </a:solidFill>
              <a:latin typeface="Varela Round" panose="00000500000000000000" pitchFamily="2" charset="-79"/>
              <a:ea typeface="Helvetica Neue"/>
              <a:cs typeface="Varela Round" panose="00000500000000000000" pitchFamily="2" charset="-79"/>
              <a:sym typeface="Helvetica Neue"/>
            </a:endParaRPr>
          </a:p>
          <a:p>
            <a:pPr marL="0" lvl="0" indent="0" algn="l" rtl="0">
              <a:lnSpc>
                <a:spcPct val="90000"/>
              </a:lnSpc>
              <a:spcBef>
                <a:spcPts val="0"/>
              </a:spcBef>
              <a:spcAft>
                <a:spcPts val="0"/>
              </a:spcAft>
              <a:buClr>
                <a:schemeClr val="dk1"/>
              </a:buClr>
              <a:buSzPts val="2800"/>
              <a:buNone/>
            </a:pPr>
            <a:r>
              <a:rPr lang="nl-NL" dirty="0">
                <a:solidFill>
                  <a:schemeClr val="bg1"/>
                </a:solidFill>
                <a:latin typeface="Varela Round" panose="00000500000000000000" pitchFamily="2" charset="-79"/>
                <a:ea typeface="Helvetica Neue"/>
                <a:cs typeface="Varela Round" panose="00000500000000000000" pitchFamily="2" charset="-79"/>
                <a:sym typeface="Helvetica Neue"/>
              </a:rPr>
              <a:t>Je kan de brieven van Aletta Jacobs in hun historische context plaatsen.</a:t>
            </a:r>
            <a:endParaRPr dirty="0">
              <a:solidFill>
                <a:schemeClr val="bg1"/>
              </a:solidFill>
              <a:latin typeface="Varela Round" panose="00000500000000000000" pitchFamily="2" charset="-79"/>
              <a:ea typeface="Helvetica Neue"/>
              <a:cs typeface="Varela Round" panose="00000500000000000000" pitchFamily="2" charset="-79"/>
              <a:sym typeface="Helvetica Neue"/>
            </a:endParaRPr>
          </a:p>
        </p:txBody>
      </p:sp>
      <p:pic>
        <p:nvPicPr>
          <p:cNvPr id="2" name="Afbeelding 1" descr="Afbeelding met Lettertype, Graphics, logo, tekst&#10;&#10;Automatisch gegenereerde beschrijving">
            <a:extLst>
              <a:ext uri="{FF2B5EF4-FFF2-40B4-BE49-F238E27FC236}">
                <a16:creationId xmlns:a16="http://schemas.microsoft.com/office/drawing/2014/main" id="{5C6B607A-BD25-A117-6105-0B26777C383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8874" y="66484"/>
            <a:ext cx="1189212" cy="692468"/>
          </a:xfrm>
          <a:prstGeom prst="rect">
            <a:avLst/>
          </a:prstGeom>
        </p:spPr>
      </p:pic>
      <p:sp>
        <p:nvSpPr>
          <p:cNvPr id="5" name="Google Shape;103;p11">
            <a:extLst>
              <a:ext uri="{FF2B5EF4-FFF2-40B4-BE49-F238E27FC236}">
                <a16:creationId xmlns:a16="http://schemas.microsoft.com/office/drawing/2014/main" id="{49EF04D3-C2C4-776A-46FB-57AE19BFEC63}"/>
              </a:ext>
            </a:extLst>
          </p:cNvPr>
          <p:cNvSpPr txBox="1">
            <a:spLocks/>
          </p:cNvSpPr>
          <p:nvPr/>
        </p:nvSpPr>
        <p:spPr>
          <a:xfrm>
            <a:off x="583018" y="5328866"/>
            <a:ext cx="8018722" cy="710427"/>
          </a:xfrm>
          <a:prstGeom prst="rect">
            <a:avLst/>
          </a:prstGeom>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spcFirstLastPara="1" vert="horz" wrap="square" lIns="91425" tIns="45700" rIns="91425" bIns="45700" rtlCol="0" anchor="ctr" anchorCtr="0">
            <a:normAutofit fontScale="925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spcBef>
                <a:spcPts val="0"/>
              </a:spcBef>
              <a:buClr>
                <a:schemeClr val="dk1"/>
              </a:buClr>
              <a:buSzPts val="2800"/>
              <a:buNone/>
            </a:pPr>
            <a:r>
              <a:rPr lang="nl-NL" dirty="0">
                <a:solidFill>
                  <a:schemeClr val="bg1"/>
                </a:solidFill>
                <a:latin typeface="Varela Round" panose="00000500000000000000" pitchFamily="2" charset="-79"/>
                <a:ea typeface="Helvetica Neue"/>
                <a:cs typeface="Varela Round" panose="00000500000000000000" pitchFamily="2" charset="-79"/>
                <a:sym typeface="Helvetica Neue"/>
              </a:rPr>
              <a:t>De opkomst van politiek-maatschappelijke stromingen: liberalisme, nationalisme, socialisme, confessionalisme en feminisme.</a:t>
            </a:r>
          </a:p>
        </p:txBody>
      </p:sp>
      <p:sp>
        <p:nvSpPr>
          <p:cNvPr id="6" name="Google Shape;102;p11">
            <a:extLst>
              <a:ext uri="{FF2B5EF4-FFF2-40B4-BE49-F238E27FC236}">
                <a16:creationId xmlns:a16="http://schemas.microsoft.com/office/drawing/2014/main" id="{3E840502-D538-CD07-69F1-FD2FAC146EFB}"/>
              </a:ext>
            </a:extLst>
          </p:cNvPr>
          <p:cNvSpPr txBox="1">
            <a:spLocks/>
          </p:cNvSpPr>
          <p:nvPr/>
        </p:nvSpPr>
        <p:spPr>
          <a:xfrm>
            <a:off x="1069848" y="3719523"/>
            <a:ext cx="10058400" cy="1609344"/>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5400" kern="1200" cap="all"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spcBef>
                <a:spcPts val="0"/>
              </a:spcBef>
              <a:buClr>
                <a:schemeClr val="dk1"/>
              </a:buClr>
              <a:buSzPts val="4400"/>
              <a:buFont typeface="Helvetica Neue"/>
              <a:buNone/>
            </a:pPr>
            <a:r>
              <a:rPr lang="nl-NL" b="1" dirty="0">
                <a:latin typeface="Helvetica Neue"/>
                <a:ea typeface="Helvetica Neue"/>
                <a:cs typeface="Helvetica Neue"/>
                <a:sym typeface="Helvetica Neue"/>
              </a:rPr>
              <a:t>Tijdvak 8</a:t>
            </a:r>
            <a:endParaRPr lang="nl-NL"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21000" b="-21000"/>
          </a:stretch>
        </a:blipFill>
        <a:effectLst/>
      </p:bgPr>
    </p:bg>
    <p:spTree>
      <p:nvGrpSpPr>
        <p:cNvPr id="1" name="Shape 101"/>
        <p:cNvGrpSpPr/>
        <p:nvPr/>
      </p:nvGrpSpPr>
      <p:grpSpPr>
        <a:xfrm>
          <a:off x="0" y="0"/>
          <a:ext cx="0" cy="0"/>
          <a:chOff x="0" y="0"/>
          <a:chExt cx="0" cy="0"/>
        </a:xfrm>
      </p:grpSpPr>
      <p:pic>
        <p:nvPicPr>
          <p:cNvPr id="8" name="Afbeelding 7" descr="Afbeelding met kleding, Menselijk gezicht, portret, Retrostijl&#10;&#10;Automatisch gegenereerde beschrijving">
            <a:extLst>
              <a:ext uri="{FF2B5EF4-FFF2-40B4-BE49-F238E27FC236}">
                <a16:creationId xmlns:a16="http://schemas.microsoft.com/office/drawing/2014/main" id="{12EF42E0-4476-0B5E-4452-3CB6A798DC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8414" y="101009"/>
            <a:ext cx="4754712" cy="6655981"/>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102" name="Google Shape;102;p11"/>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Helvetica Neue"/>
              <a:buNone/>
            </a:pPr>
            <a:r>
              <a:rPr lang="nl-NL" b="1" dirty="0">
                <a:latin typeface="Helvetica Neue"/>
                <a:ea typeface="Helvetica Neue"/>
                <a:cs typeface="Helvetica Neue"/>
                <a:sym typeface="Helvetica Neue"/>
              </a:rPr>
              <a:t>Aletta Jacobs</a:t>
            </a:r>
            <a:endParaRPr b="1" dirty="0"/>
          </a:p>
        </p:txBody>
      </p:sp>
      <p:sp>
        <p:nvSpPr>
          <p:cNvPr id="103" name="Google Shape;103;p11"/>
          <p:cNvSpPr txBox="1">
            <a:spLocks noGrp="1"/>
          </p:cNvSpPr>
          <p:nvPr>
            <p:ph idx="1"/>
          </p:nvPr>
        </p:nvSpPr>
        <p:spPr>
          <a:xfrm>
            <a:off x="583020" y="2093975"/>
            <a:ext cx="7848600" cy="1478565"/>
          </a:xfrm>
          <a:prstGeom prst="rect">
            <a:avLst/>
          </a:prstGeom>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None/>
            </a:pPr>
            <a:r>
              <a:rPr lang="nl-NL" dirty="0">
                <a:solidFill>
                  <a:schemeClr val="bg1"/>
                </a:solidFill>
                <a:latin typeface="Varela Round" panose="00000500000000000000" pitchFamily="2" charset="-79"/>
                <a:ea typeface="Helvetica Neue"/>
                <a:cs typeface="Varela Round" panose="00000500000000000000" pitchFamily="2" charset="-79"/>
                <a:sym typeface="Helvetica Neue"/>
              </a:rPr>
              <a:t>Aletta Jacobs wordt in 1854 geboren in Sappemeer in de provincie Groningen. In 1870 studeert ze als eerste vrouw aan de HBS. Maar Aletta wil arts worden en daarvoor moet ze naar de universiteit. Daarom schrijft ze een brief aan de Minister van Binnenlandse Zaken. Een week later komt er een brief terug.</a:t>
            </a:r>
          </a:p>
        </p:txBody>
      </p:sp>
      <p:pic>
        <p:nvPicPr>
          <p:cNvPr id="2" name="Afbeelding 1" descr="Afbeelding met Lettertype, Graphics, logo, tekst&#10;&#10;Automatisch gegenereerde beschrijving">
            <a:extLst>
              <a:ext uri="{FF2B5EF4-FFF2-40B4-BE49-F238E27FC236}">
                <a16:creationId xmlns:a16="http://schemas.microsoft.com/office/drawing/2014/main" id="{5C6B607A-BD25-A117-6105-0B26777C383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8874" y="66484"/>
            <a:ext cx="1189212" cy="692468"/>
          </a:xfrm>
          <a:prstGeom prst="rect">
            <a:avLst/>
          </a:prstGeom>
        </p:spPr>
      </p:pic>
      <p:sp>
        <p:nvSpPr>
          <p:cNvPr id="5" name="Google Shape;103;p11">
            <a:extLst>
              <a:ext uri="{FF2B5EF4-FFF2-40B4-BE49-F238E27FC236}">
                <a16:creationId xmlns:a16="http://schemas.microsoft.com/office/drawing/2014/main" id="{49EF04D3-C2C4-776A-46FB-57AE19BFEC63}"/>
              </a:ext>
            </a:extLst>
          </p:cNvPr>
          <p:cNvSpPr txBox="1">
            <a:spLocks/>
          </p:cNvSpPr>
          <p:nvPr/>
        </p:nvSpPr>
        <p:spPr>
          <a:xfrm>
            <a:off x="583018" y="5328867"/>
            <a:ext cx="8816163" cy="380818"/>
          </a:xfrm>
          <a:prstGeom prst="rect">
            <a:avLst/>
          </a:prstGeom>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spcFirstLastPara="1" vert="horz" wrap="square" lIns="91425" tIns="45700" rIns="91425" bIns="45700" rtlCol="0" anchor="ctr" anchorCtr="0">
            <a:normAutofit fontScale="85000" lnSpcReduction="1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spcBef>
                <a:spcPts val="0"/>
              </a:spcBef>
              <a:buClr>
                <a:schemeClr val="dk1"/>
              </a:buClr>
              <a:buSzPts val="2800"/>
              <a:buNone/>
            </a:pPr>
            <a:r>
              <a:rPr lang="nl-NL" dirty="0">
                <a:solidFill>
                  <a:schemeClr val="bg1"/>
                </a:solidFill>
                <a:latin typeface="Varela Round" panose="00000500000000000000" pitchFamily="2" charset="-79"/>
                <a:ea typeface="Helvetica Neue"/>
                <a:cs typeface="Varela Round" panose="00000500000000000000" pitchFamily="2" charset="-79"/>
                <a:sym typeface="Helvetica Neue"/>
              </a:rPr>
              <a:t>Beide brieven liggen nu in het Nationaal Archief. In deze les gaan we ze bestuderen.</a:t>
            </a:r>
          </a:p>
        </p:txBody>
      </p:sp>
    </p:spTree>
    <p:extLst>
      <p:ext uri="{BB962C8B-B14F-4D97-AF65-F5344CB8AC3E}">
        <p14:creationId xmlns:p14="http://schemas.microsoft.com/office/powerpoint/2010/main" val="1979812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1"/>
        <p:cNvGrpSpPr/>
        <p:nvPr/>
      </p:nvGrpSpPr>
      <p:grpSpPr>
        <a:xfrm>
          <a:off x="0" y="0"/>
          <a:ext cx="0" cy="0"/>
          <a:chOff x="0" y="0"/>
          <a:chExt cx="0" cy="0"/>
        </a:xfrm>
      </p:grpSpPr>
      <p:grpSp>
        <p:nvGrpSpPr>
          <p:cNvPr id="107" name="Group 106">
            <a:extLst>
              <a:ext uri="{FF2B5EF4-FFF2-40B4-BE49-F238E27FC236}">
                <a16:creationId xmlns:a16="http://schemas.microsoft.com/office/drawing/2014/main" id="{16DBFAD4-B5FC-442B-A283-381B01B19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08" name="Oval 107">
              <a:extLst>
                <a:ext uri="{FF2B5EF4-FFF2-40B4-BE49-F238E27FC236}">
                  <a16:creationId xmlns:a16="http://schemas.microsoft.com/office/drawing/2014/main" id="{9B649DC7-8769-4383-A6F2-8F366BA7A1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nl-NL"/>
            </a:p>
          </p:txBody>
        </p:sp>
        <p:sp>
          <p:nvSpPr>
            <p:cNvPr id="109" name="Oval 108">
              <a:extLst>
                <a:ext uri="{FF2B5EF4-FFF2-40B4-BE49-F238E27FC236}">
                  <a16:creationId xmlns:a16="http://schemas.microsoft.com/office/drawing/2014/main" id="{0C67FD53-2686-4E0E-BA49-976F78F9A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nl-NL"/>
            </a:p>
          </p:txBody>
        </p:sp>
      </p:grpSp>
      <p:sp>
        <p:nvSpPr>
          <p:cNvPr id="111" name="Rectangle 110">
            <a:extLst>
              <a:ext uri="{FF2B5EF4-FFF2-40B4-BE49-F238E27FC236}">
                <a16:creationId xmlns:a16="http://schemas.microsoft.com/office/drawing/2014/main" id="{3964958D-AF5D-4863-B5FB-83F6B8CB1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12188656" cy="6857999"/>
          </a:xfrm>
          <a:prstGeom prst="rect">
            <a:avLst/>
          </a:prstGeom>
          <a:blipFill dpi="0" rotWithShape="1">
            <a:blip r:embed="rId5">
              <a:alphaModFix amt="60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Google Shape;102;p11"/>
          <p:cNvSpPr txBox="1">
            <a:spLocks noGrp="1"/>
          </p:cNvSpPr>
          <p:nvPr>
            <p:ph type="title"/>
          </p:nvPr>
        </p:nvSpPr>
        <p:spPr>
          <a:xfrm>
            <a:off x="4970109" y="484632"/>
            <a:ext cx="6730277" cy="1609344"/>
          </a:xfrm>
          <a:prstGeom prst="rect">
            <a:avLst/>
          </a:prstGeom>
          <a:ln>
            <a:noFill/>
          </a:ln>
        </p:spPr>
        <p:txBody>
          <a:bodyPr spcFirstLastPara="1" vert="horz" lIns="91440" tIns="45720" rIns="91440" bIns="45720" rtlCol="0" anchor="ctr" anchorCtr="0">
            <a:normAutofit/>
          </a:bodyPr>
          <a:lstStyle/>
          <a:p>
            <a:pPr marL="0" lvl="0" indent="0">
              <a:spcAft>
                <a:spcPts val="0"/>
              </a:spcAft>
              <a:buClr>
                <a:schemeClr val="dk1"/>
              </a:buClr>
              <a:buSzPts val="4400"/>
            </a:pPr>
            <a:r>
              <a:rPr lang="en-US" sz="4800" b="1" dirty="0" err="1">
                <a:sym typeface="Helvetica Neue"/>
              </a:rPr>
              <a:t>Eerste</a:t>
            </a:r>
            <a:r>
              <a:rPr lang="en-US" sz="4800" b="1" dirty="0">
                <a:sym typeface="Helvetica Neue"/>
              </a:rPr>
              <a:t> Brief</a:t>
            </a:r>
            <a:endParaRPr lang="en-US" sz="4800" b="1" dirty="0"/>
          </a:p>
        </p:txBody>
      </p:sp>
      <p:pic>
        <p:nvPicPr>
          <p:cNvPr id="6" name="Afbeelding 5" descr="Afbeelding met tekst, brief, handschrift, papier&#10;&#10;Automatisch gegenereerde beschrijving">
            <a:extLst>
              <a:ext uri="{FF2B5EF4-FFF2-40B4-BE49-F238E27FC236}">
                <a16:creationId xmlns:a16="http://schemas.microsoft.com/office/drawing/2014/main" id="{446CB5FF-2006-01FE-1A48-1E72DD7D07B3}"/>
              </a:ext>
            </a:extLst>
          </p:cNvPr>
          <p:cNvPicPr>
            <a:picLocks noChangeAspect="1"/>
          </p:cNvPicPr>
          <p:nvPr/>
        </p:nvPicPr>
        <p:blipFill>
          <a:blip r:embed="rId7" cstate="print">
            <a:extLst>
              <a:ext uri="{28A0092B-C50C-407E-A947-70E740481C1C}">
                <a14:useLocalDpi xmlns:a14="http://schemas.microsoft.com/office/drawing/2010/main" val="0"/>
              </a:ext>
            </a:extLst>
          </a:blip>
          <a:srcRect r="2" b="12"/>
          <a:stretch/>
        </p:blipFill>
        <p:spPr>
          <a:xfrm>
            <a:off x="3344" y="10"/>
            <a:ext cx="4646726" cy="6857990"/>
          </a:xfrm>
          <a:prstGeom prst="rect">
            <a:avLst/>
          </a:prstGeom>
        </p:spPr>
      </p:pic>
      <p:sp>
        <p:nvSpPr>
          <p:cNvPr id="4" name="Tijdelijke aanduiding voor tekst 3">
            <a:extLst>
              <a:ext uri="{FF2B5EF4-FFF2-40B4-BE49-F238E27FC236}">
                <a16:creationId xmlns:a16="http://schemas.microsoft.com/office/drawing/2014/main" id="{E4D07A5F-FFE6-E6C4-77B2-313B007AA52A}"/>
              </a:ext>
            </a:extLst>
          </p:cNvPr>
          <p:cNvSpPr>
            <a:spLocks noGrp="1"/>
          </p:cNvSpPr>
          <p:nvPr>
            <p:ph type="body" sz="half" idx="2"/>
          </p:nvPr>
        </p:nvSpPr>
        <p:spPr>
          <a:xfrm>
            <a:off x="4970109" y="2121407"/>
            <a:ext cx="6859622" cy="4268197"/>
          </a:xfrm>
        </p:spPr>
        <p:txBody>
          <a:bodyPr vert="horz" lIns="91440" tIns="45720" rIns="91440" bIns="45720" rtlCol="0">
            <a:normAutofit lnSpcReduction="10000"/>
          </a:bodyPr>
          <a:lstStyle/>
          <a:p>
            <a:pPr marL="0" lvl="0" indent="0" algn="l" rtl="0">
              <a:lnSpc>
                <a:spcPct val="90000"/>
              </a:lnSpc>
              <a:spcBef>
                <a:spcPts val="0"/>
              </a:spcBef>
              <a:spcAft>
                <a:spcPts val="0"/>
              </a:spcAft>
              <a:buClr>
                <a:schemeClr val="dk1"/>
              </a:buClr>
              <a:buSzPts val="2800"/>
              <a:buNone/>
            </a:pPr>
            <a:r>
              <a:rPr lang="nl-NL" sz="1600" dirty="0">
                <a:solidFill>
                  <a:srgbClr val="007BC7"/>
                </a:solidFill>
                <a:latin typeface="Varela Round" panose="00000500000000000000" pitchFamily="2" charset="-79"/>
                <a:ea typeface="Helvetica Neue"/>
                <a:cs typeface="Varela Round" panose="00000500000000000000" pitchFamily="2" charset="-79"/>
                <a:sym typeface="Helvetica Neue"/>
              </a:rPr>
              <a:t>Zijne Excellentie den Minister van </a:t>
            </a:r>
            <a:r>
              <a:rPr lang="nl-NL" sz="1600" dirty="0" err="1">
                <a:solidFill>
                  <a:srgbClr val="007BC7"/>
                </a:solidFill>
                <a:latin typeface="Varela Round" panose="00000500000000000000" pitchFamily="2" charset="-79"/>
                <a:ea typeface="Helvetica Neue"/>
                <a:cs typeface="Varela Round" panose="00000500000000000000" pitchFamily="2" charset="-79"/>
                <a:sym typeface="Helvetica Neue"/>
              </a:rPr>
              <a:t>Binnenlandsche</a:t>
            </a:r>
            <a:r>
              <a:rPr lang="nl-NL" sz="1600" dirty="0">
                <a:solidFill>
                  <a:srgbClr val="007BC7"/>
                </a:solidFill>
                <a:latin typeface="Varela Round" panose="00000500000000000000" pitchFamily="2" charset="-79"/>
                <a:ea typeface="Helvetica Neue"/>
                <a:cs typeface="Varela Round" panose="00000500000000000000" pitchFamily="2" charset="-79"/>
                <a:sym typeface="Helvetica Neue"/>
              </a:rPr>
              <a:t> Zaken, Te </a:t>
            </a:r>
            <a:r>
              <a:rPr lang="nl-NL" sz="1600" dirty="0" err="1">
                <a:solidFill>
                  <a:srgbClr val="007BC7"/>
                </a:solidFill>
                <a:latin typeface="Varela Round" panose="00000500000000000000" pitchFamily="2" charset="-79"/>
                <a:ea typeface="Helvetica Neue"/>
                <a:cs typeface="Varela Round" panose="00000500000000000000" pitchFamily="2" charset="-79"/>
                <a:sym typeface="Helvetica Neue"/>
              </a:rPr>
              <a:t>S´Hage</a:t>
            </a:r>
            <a:r>
              <a:rPr lang="nl-NL" sz="1600" dirty="0">
                <a:solidFill>
                  <a:srgbClr val="007BC7"/>
                </a:solidFill>
                <a:latin typeface="Varela Round" panose="00000500000000000000" pitchFamily="2" charset="-79"/>
                <a:ea typeface="Helvetica Neue"/>
                <a:cs typeface="Varela Round" panose="00000500000000000000" pitchFamily="2" charset="-79"/>
                <a:sym typeface="Helvetica Neue"/>
              </a:rPr>
              <a:t>,</a:t>
            </a:r>
          </a:p>
          <a:p>
            <a:pPr marL="0" lvl="0" indent="0" algn="l" rtl="0">
              <a:lnSpc>
                <a:spcPct val="90000"/>
              </a:lnSpc>
              <a:spcBef>
                <a:spcPts val="0"/>
              </a:spcBef>
              <a:spcAft>
                <a:spcPts val="0"/>
              </a:spcAft>
              <a:buClr>
                <a:schemeClr val="dk1"/>
              </a:buClr>
              <a:buSzPts val="2800"/>
              <a:buNone/>
            </a:pPr>
            <a:endParaRPr lang="nl-NL" sz="1600" dirty="0">
              <a:solidFill>
                <a:srgbClr val="007BC7"/>
              </a:solidFill>
              <a:latin typeface="Varela Round" panose="00000500000000000000" pitchFamily="2" charset="-79"/>
              <a:ea typeface="Helvetica Neue"/>
              <a:cs typeface="Varela Round" panose="00000500000000000000" pitchFamily="2" charset="-79"/>
              <a:sym typeface="Helvetica Neue"/>
            </a:endParaRPr>
          </a:p>
          <a:p>
            <a:pPr marL="0" lvl="0" indent="0" algn="l" rtl="0">
              <a:lnSpc>
                <a:spcPct val="90000"/>
              </a:lnSpc>
              <a:spcBef>
                <a:spcPts val="0"/>
              </a:spcBef>
              <a:spcAft>
                <a:spcPts val="0"/>
              </a:spcAft>
              <a:buClr>
                <a:schemeClr val="dk1"/>
              </a:buClr>
              <a:buSzPts val="2800"/>
              <a:buNone/>
            </a:pPr>
            <a:r>
              <a:rPr lang="nl-NL" sz="1600" dirty="0">
                <a:solidFill>
                  <a:srgbClr val="007BC7"/>
                </a:solidFill>
                <a:latin typeface="Varela Round" panose="00000500000000000000" pitchFamily="2" charset="-79"/>
                <a:ea typeface="Helvetica Neue"/>
                <a:cs typeface="Varela Round" panose="00000500000000000000" pitchFamily="2" charset="-79"/>
                <a:sym typeface="Helvetica Neue"/>
              </a:rPr>
              <a:t>Geeft met </a:t>
            </a:r>
            <a:r>
              <a:rPr lang="nl-NL" sz="1600" dirty="0" err="1">
                <a:solidFill>
                  <a:srgbClr val="007BC7"/>
                </a:solidFill>
                <a:latin typeface="Varela Round" panose="00000500000000000000" pitchFamily="2" charset="-79"/>
                <a:ea typeface="Helvetica Neue"/>
                <a:cs typeface="Varela Round" panose="00000500000000000000" pitchFamily="2" charset="-79"/>
                <a:sym typeface="Helvetica Neue"/>
              </a:rPr>
              <a:t>verschuldigden</a:t>
            </a:r>
            <a:r>
              <a:rPr lang="nl-NL" sz="1600" dirty="0">
                <a:solidFill>
                  <a:srgbClr val="007BC7"/>
                </a:solidFill>
                <a:latin typeface="Varela Round" panose="00000500000000000000" pitchFamily="2" charset="-79"/>
                <a:ea typeface="Helvetica Neue"/>
                <a:cs typeface="Varela Round" panose="00000500000000000000" pitchFamily="2" charset="-79"/>
                <a:sym typeface="Helvetica Neue"/>
              </a:rPr>
              <a:t> eerbied te kennen, Aletta Henriette Jacobs oud 17 jaren dochter van A. Jacobs Genees-Heel- en </a:t>
            </a:r>
            <a:r>
              <a:rPr lang="nl-NL" sz="1600" dirty="0" err="1">
                <a:solidFill>
                  <a:srgbClr val="007BC7"/>
                </a:solidFill>
                <a:latin typeface="Varela Round" panose="00000500000000000000" pitchFamily="2" charset="-79"/>
                <a:ea typeface="Helvetica Neue"/>
                <a:cs typeface="Varela Round" panose="00000500000000000000" pitchFamily="2" charset="-79"/>
                <a:sym typeface="Helvetica Neue"/>
              </a:rPr>
              <a:t>Froedmeester</a:t>
            </a:r>
            <a:r>
              <a:rPr lang="nl-NL" sz="1600" dirty="0">
                <a:solidFill>
                  <a:srgbClr val="007BC7"/>
                </a:solidFill>
                <a:latin typeface="Varela Round" panose="00000500000000000000" pitchFamily="2" charset="-79"/>
                <a:ea typeface="Helvetica Neue"/>
                <a:cs typeface="Varela Round" panose="00000500000000000000" pitchFamily="2" charset="-79"/>
                <a:sym typeface="Helvetica Neue"/>
              </a:rPr>
              <a:t> te Sappemeer, dat zij op den 26 Juli 1870 het examen als leerling apotheker te Amsterdam met goed gevolg heeft afgelegd. Dat zij zoo mogelijk gaarne zich verder wilde toeleggen op de studiën der natuurkundige wetenschappen en die der medicijnen. Dat echter de </a:t>
            </a:r>
            <a:r>
              <a:rPr lang="nl-NL" sz="1600" dirty="0" err="1">
                <a:solidFill>
                  <a:srgbClr val="007BC7"/>
                </a:solidFill>
                <a:latin typeface="Varela Round" panose="00000500000000000000" pitchFamily="2" charset="-79"/>
                <a:ea typeface="Helvetica Neue"/>
                <a:cs typeface="Varela Round" panose="00000500000000000000" pitchFamily="2" charset="-79"/>
                <a:sym typeface="Helvetica Neue"/>
              </a:rPr>
              <a:t>vereischten</a:t>
            </a:r>
            <a:r>
              <a:rPr lang="nl-NL" sz="1600" dirty="0">
                <a:solidFill>
                  <a:srgbClr val="007BC7"/>
                </a:solidFill>
                <a:latin typeface="Varela Round" panose="00000500000000000000" pitchFamily="2" charset="-79"/>
                <a:ea typeface="Helvetica Neue"/>
                <a:cs typeface="Varela Round" panose="00000500000000000000" pitchFamily="2" charset="-79"/>
                <a:sym typeface="Helvetica Neue"/>
              </a:rPr>
              <a:t> voor het </a:t>
            </a:r>
            <a:r>
              <a:rPr lang="nl-NL" sz="1600" dirty="0" err="1">
                <a:solidFill>
                  <a:srgbClr val="007BC7"/>
                </a:solidFill>
                <a:latin typeface="Varela Round" panose="00000500000000000000" pitchFamily="2" charset="-79"/>
                <a:ea typeface="Helvetica Neue"/>
                <a:cs typeface="Varela Round" panose="00000500000000000000" pitchFamily="2" charset="-79"/>
                <a:sym typeface="Helvetica Neue"/>
              </a:rPr>
              <a:t>toelatings-examen</a:t>
            </a:r>
            <a:r>
              <a:rPr lang="nl-NL" sz="1600" dirty="0">
                <a:solidFill>
                  <a:srgbClr val="007BC7"/>
                </a:solidFill>
                <a:latin typeface="Varela Round" panose="00000500000000000000" pitchFamily="2" charset="-79"/>
                <a:ea typeface="Helvetica Neue"/>
                <a:cs typeface="Varela Round" panose="00000500000000000000" pitchFamily="2" charset="-79"/>
                <a:sym typeface="Helvetica Neue"/>
              </a:rPr>
              <a:t> aan </a:t>
            </a:r>
            <a:r>
              <a:rPr lang="nl-NL" sz="1600" dirty="0" err="1">
                <a:solidFill>
                  <a:srgbClr val="007BC7"/>
                </a:solidFill>
                <a:latin typeface="Varela Round" panose="00000500000000000000" pitchFamily="2" charset="-79"/>
                <a:ea typeface="Helvetica Neue"/>
                <a:cs typeface="Varela Round" panose="00000500000000000000" pitchFamily="2" charset="-79"/>
                <a:sym typeface="Helvetica Neue"/>
              </a:rPr>
              <a:t>eene</a:t>
            </a:r>
            <a:r>
              <a:rPr lang="nl-NL" sz="1600" dirty="0">
                <a:solidFill>
                  <a:srgbClr val="007BC7"/>
                </a:solidFill>
                <a:latin typeface="Varela Round" panose="00000500000000000000" pitchFamily="2" charset="-79"/>
                <a:ea typeface="Helvetica Neue"/>
                <a:cs typeface="Varela Round" panose="00000500000000000000" pitchFamily="2" charset="-79"/>
                <a:sym typeface="Helvetica Neue"/>
              </a:rPr>
              <a:t> academie alsmede het </a:t>
            </a:r>
            <a:r>
              <a:rPr lang="nl-NL" sz="1600" dirty="0" err="1">
                <a:solidFill>
                  <a:srgbClr val="007BC7"/>
                </a:solidFill>
                <a:latin typeface="Varela Round" panose="00000500000000000000" pitchFamily="2" charset="-79"/>
                <a:ea typeface="Helvetica Neue"/>
                <a:cs typeface="Varela Round" panose="00000500000000000000" pitchFamily="2" charset="-79"/>
                <a:sym typeface="Helvetica Neue"/>
              </a:rPr>
              <a:t>litterarische</a:t>
            </a:r>
            <a:r>
              <a:rPr lang="nl-NL" sz="1600" dirty="0">
                <a:solidFill>
                  <a:srgbClr val="007BC7"/>
                </a:solidFill>
                <a:latin typeface="Varela Round" panose="00000500000000000000" pitchFamily="2" charset="-79"/>
                <a:ea typeface="Helvetica Neue"/>
                <a:cs typeface="Varela Round" panose="00000500000000000000" pitchFamily="2" charset="-79"/>
                <a:sym typeface="Helvetica Neue"/>
              </a:rPr>
              <a:t> gedeelte der studie hare pogingen daartoe in den weg staan.</a:t>
            </a:r>
          </a:p>
          <a:p>
            <a:pPr marL="0" lvl="0" indent="0" algn="l" rtl="0">
              <a:lnSpc>
                <a:spcPct val="90000"/>
              </a:lnSpc>
              <a:spcBef>
                <a:spcPts val="0"/>
              </a:spcBef>
              <a:spcAft>
                <a:spcPts val="0"/>
              </a:spcAft>
              <a:buClr>
                <a:schemeClr val="dk1"/>
              </a:buClr>
              <a:buSzPts val="2800"/>
              <a:buNone/>
            </a:pPr>
            <a:r>
              <a:rPr lang="nl-NL" sz="1600" dirty="0">
                <a:solidFill>
                  <a:srgbClr val="007BC7"/>
                </a:solidFill>
                <a:latin typeface="Varela Round" panose="00000500000000000000" pitchFamily="2" charset="-79"/>
                <a:ea typeface="Helvetica Neue"/>
                <a:cs typeface="Varela Round" panose="00000500000000000000" pitchFamily="2" charset="-79"/>
                <a:sym typeface="Helvetica Neue"/>
              </a:rPr>
              <a:t>Weshalve </a:t>
            </a:r>
            <a:r>
              <a:rPr lang="nl-NL" sz="1600" dirty="0" err="1">
                <a:solidFill>
                  <a:srgbClr val="007BC7"/>
                </a:solidFill>
                <a:latin typeface="Varela Round" panose="00000500000000000000" pitchFamily="2" charset="-79"/>
                <a:ea typeface="Helvetica Neue"/>
                <a:cs typeface="Varela Round" panose="00000500000000000000" pitchFamily="2" charset="-79"/>
                <a:sym typeface="Helvetica Neue"/>
              </a:rPr>
              <a:t>ondergeteekende</a:t>
            </a:r>
            <a:r>
              <a:rPr lang="nl-NL" sz="1600" dirty="0">
                <a:solidFill>
                  <a:srgbClr val="007BC7"/>
                </a:solidFill>
                <a:latin typeface="Varela Round" panose="00000500000000000000" pitchFamily="2" charset="-79"/>
                <a:ea typeface="Helvetica Neue"/>
                <a:cs typeface="Varela Round" panose="00000500000000000000" pitchFamily="2" charset="-79"/>
                <a:sym typeface="Helvetica Neue"/>
              </a:rPr>
              <a:t> beleefd de vrijheid neemt zich tot Uwe Excellentie te wenden met het verzoek, dat het Uwe Excellentie goedgunstig moge behagen, haar dispensatie te willen </a:t>
            </a:r>
            <a:r>
              <a:rPr lang="nl-NL" sz="1600" dirty="0" err="1">
                <a:solidFill>
                  <a:srgbClr val="007BC7"/>
                </a:solidFill>
                <a:latin typeface="Varela Round" panose="00000500000000000000" pitchFamily="2" charset="-79"/>
                <a:ea typeface="Helvetica Neue"/>
                <a:cs typeface="Varela Round" panose="00000500000000000000" pitchFamily="2" charset="-79"/>
                <a:sym typeface="Helvetica Neue"/>
              </a:rPr>
              <a:t>verleenen</a:t>
            </a:r>
            <a:r>
              <a:rPr lang="nl-NL" sz="1600" dirty="0">
                <a:solidFill>
                  <a:srgbClr val="007BC7"/>
                </a:solidFill>
                <a:latin typeface="Varela Round" panose="00000500000000000000" pitchFamily="2" charset="-79"/>
                <a:ea typeface="Helvetica Neue"/>
                <a:cs typeface="Varela Round" panose="00000500000000000000" pitchFamily="2" charset="-79"/>
                <a:sym typeface="Helvetica Neue"/>
              </a:rPr>
              <a:t> van het bedoeld </a:t>
            </a:r>
            <a:r>
              <a:rPr lang="nl-NL" sz="1600" dirty="0" err="1">
                <a:solidFill>
                  <a:srgbClr val="007BC7"/>
                </a:solidFill>
                <a:latin typeface="Varela Round" panose="00000500000000000000" pitchFamily="2" charset="-79"/>
                <a:ea typeface="Helvetica Neue"/>
                <a:cs typeface="Varela Round" panose="00000500000000000000" pitchFamily="2" charset="-79"/>
                <a:sym typeface="Helvetica Neue"/>
              </a:rPr>
              <a:t>toelatings-examen</a:t>
            </a:r>
            <a:r>
              <a:rPr lang="nl-NL" sz="1600" dirty="0">
                <a:solidFill>
                  <a:srgbClr val="007BC7"/>
                </a:solidFill>
                <a:latin typeface="Varela Round" panose="00000500000000000000" pitchFamily="2" charset="-79"/>
                <a:ea typeface="Helvetica Neue"/>
                <a:cs typeface="Varela Round" panose="00000500000000000000" pitchFamily="2" charset="-79"/>
                <a:sym typeface="Helvetica Neue"/>
              </a:rPr>
              <a:t> en het </a:t>
            </a:r>
            <a:r>
              <a:rPr lang="nl-NL" sz="1600" dirty="0" err="1">
                <a:solidFill>
                  <a:srgbClr val="007BC7"/>
                </a:solidFill>
                <a:latin typeface="Varela Round" panose="00000500000000000000" pitchFamily="2" charset="-79"/>
                <a:ea typeface="Helvetica Neue"/>
                <a:cs typeface="Varela Round" panose="00000500000000000000" pitchFamily="2" charset="-79"/>
                <a:sym typeface="Helvetica Neue"/>
              </a:rPr>
              <a:t>litterarische</a:t>
            </a:r>
            <a:r>
              <a:rPr lang="nl-NL" sz="1600" dirty="0">
                <a:solidFill>
                  <a:srgbClr val="007BC7"/>
                </a:solidFill>
                <a:latin typeface="Varela Round" panose="00000500000000000000" pitchFamily="2" charset="-79"/>
                <a:ea typeface="Helvetica Neue"/>
                <a:cs typeface="Varela Round" panose="00000500000000000000" pitchFamily="2" charset="-79"/>
                <a:sym typeface="Helvetica Neue"/>
              </a:rPr>
              <a:t> gedeelte harer studie en des </a:t>
            </a:r>
            <a:r>
              <a:rPr lang="nl-NL" sz="1600" dirty="0" err="1">
                <a:solidFill>
                  <a:srgbClr val="007BC7"/>
                </a:solidFill>
                <a:latin typeface="Varela Round" panose="00000500000000000000" pitchFamily="2" charset="-79"/>
                <a:ea typeface="Helvetica Neue"/>
                <a:cs typeface="Varela Round" panose="00000500000000000000" pitchFamily="2" charset="-79"/>
                <a:sym typeface="Helvetica Neue"/>
              </a:rPr>
              <a:t>vereischt</a:t>
            </a:r>
            <a:r>
              <a:rPr lang="nl-NL" sz="1600" dirty="0">
                <a:solidFill>
                  <a:srgbClr val="007BC7"/>
                </a:solidFill>
                <a:latin typeface="Varela Round" panose="00000500000000000000" pitchFamily="2" charset="-79"/>
                <a:ea typeface="Helvetica Neue"/>
                <a:cs typeface="Varela Round" panose="00000500000000000000" pitchFamily="2" charset="-79"/>
                <a:sym typeface="Helvetica Neue"/>
              </a:rPr>
              <a:t> vergunning te geven, de academische lessen te Groningen te mogen waarnemen.</a:t>
            </a:r>
          </a:p>
          <a:p>
            <a:pPr marL="0" lvl="0" indent="0" algn="l" rtl="0">
              <a:lnSpc>
                <a:spcPct val="90000"/>
              </a:lnSpc>
              <a:spcBef>
                <a:spcPts val="0"/>
              </a:spcBef>
              <a:spcAft>
                <a:spcPts val="0"/>
              </a:spcAft>
              <a:buClr>
                <a:schemeClr val="dk1"/>
              </a:buClr>
              <a:buSzPts val="2800"/>
              <a:buNone/>
            </a:pPr>
            <a:endParaRPr lang="nl-NL" sz="1600" dirty="0">
              <a:solidFill>
                <a:srgbClr val="007BC7"/>
              </a:solidFill>
              <a:latin typeface="Varela Round" panose="00000500000000000000" pitchFamily="2" charset="-79"/>
              <a:ea typeface="Helvetica Neue"/>
              <a:cs typeface="Varela Round" panose="00000500000000000000" pitchFamily="2" charset="-79"/>
              <a:sym typeface="Helvetica Neue"/>
            </a:endParaRPr>
          </a:p>
          <a:p>
            <a:pPr marL="0" lvl="0" indent="0" algn="l" rtl="0">
              <a:lnSpc>
                <a:spcPct val="90000"/>
              </a:lnSpc>
              <a:spcBef>
                <a:spcPts val="0"/>
              </a:spcBef>
              <a:spcAft>
                <a:spcPts val="0"/>
              </a:spcAft>
              <a:buClr>
                <a:schemeClr val="dk1"/>
              </a:buClr>
              <a:buSzPts val="2800"/>
              <a:buNone/>
            </a:pPr>
            <a:r>
              <a:rPr lang="nl-NL" sz="1600" dirty="0">
                <a:solidFill>
                  <a:srgbClr val="007BC7"/>
                </a:solidFill>
                <a:latin typeface="Varela Round" panose="00000500000000000000" pitchFamily="2" charset="-79"/>
                <a:ea typeface="Helvetica Neue"/>
                <a:cs typeface="Varela Round" panose="00000500000000000000" pitchFamily="2" charset="-79"/>
                <a:sym typeface="Helvetica Neue"/>
              </a:rPr>
              <a:t>T ‘welk doende, A. H. Jacobs</a:t>
            </a:r>
          </a:p>
          <a:p>
            <a:pPr marL="0" lvl="0" indent="0" algn="l" rtl="0">
              <a:lnSpc>
                <a:spcPct val="90000"/>
              </a:lnSpc>
              <a:spcBef>
                <a:spcPts val="0"/>
              </a:spcBef>
              <a:spcAft>
                <a:spcPts val="0"/>
              </a:spcAft>
              <a:buClr>
                <a:schemeClr val="dk1"/>
              </a:buClr>
              <a:buSzPts val="2800"/>
              <a:buNone/>
            </a:pPr>
            <a:r>
              <a:rPr lang="nl-NL" sz="1600" dirty="0">
                <a:solidFill>
                  <a:srgbClr val="007BC7"/>
                </a:solidFill>
                <a:latin typeface="Varela Round" panose="00000500000000000000" pitchFamily="2" charset="-79"/>
                <a:ea typeface="Helvetica Neue"/>
                <a:cs typeface="Varela Round" panose="00000500000000000000" pitchFamily="2" charset="-79"/>
                <a:sym typeface="Helvetica Neue"/>
              </a:rPr>
              <a:t>Sappemeer, den 22 Maart 1871</a:t>
            </a:r>
          </a:p>
          <a:p>
            <a:pPr marL="0" lvl="0" indent="0" algn="l" rtl="0">
              <a:lnSpc>
                <a:spcPct val="90000"/>
              </a:lnSpc>
              <a:spcBef>
                <a:spcPts val="0"/>
              </a:spcBef>
              <a:spcAft>
                <a:spcPts val="0"/>
              </a:spcAft>
              <a:buClr>
                <a:schemeClr val="dk1"/>
              </a:buClr>
              <a:buSzPts val="2800"/>
              <a:buNone/>
            </a:pPr>
            <a:r>
              <a:rPr lang="nl-NL" sz="1600" dirty="0" err="1">
                <a:solidFill>
                  <a:srgbClr val="007BC7"/>
                </a:solidFill>
                <a:latin typeface="Varela Round" panose="00000500000000000000" pitchFamily="2" charset="-79"/>
                <a:ea typeface="Helvetica Neue"/>
                <a:cs typeface="Varela Round" panose="00000500000000000000" pitchFamily="2" charset="-79"/>
                <a:sym typeface="Helvetica Neue"/>
              </a:rPr>
              <a:t>Exh</a:t>
            </a:r>
            <a:r>
              <a:rPr lang="nl-NL" sz="1600" dirty="0">
                <a:solidFill>
                  <a:srgbClr val="007BC7"/>
                </a:solidFill>
                <a:latin typeface="Varela Round" panose="00000500000000000000" pitchFamily="2" charset="-79"/>
                <a:ea typeface="Helvetica Neue"/>
                <a:cs typeface="Varela Round" panose="00000500000000000000" pitchFamily="2" charset="-79"/>
                <a:sym typeface="Helvetica Neue"/>
              </a:rPr>
              <a:t>. 24 Maart 1871 nr. 28</a:t>
            </a:r>
          </a:p>
        </p:txBody>
      </p:sp>
      <p:grpSp>
        <p:nvGrpSpPr>
          <p:cNvPr id="113" name="Group 112">
            <a:extLst>
              <a:ext uri="{FF2B5EF4-FFF2-40B4-BE49-F238E27FC236}">
                <a16:creationId xmlns:a16="http://schemas.microsoft.com/office/drawing/2014/main" id="{11002ACD-3B0C-4885-8754-8A00E926FE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14" name="Oval 113">
              <a:extLst>
                <a:ext uri="{FF2B5EF4-FFF2-40B4-BE49-F238E27FC236}">
                  <a16:creationId xmlns:a16="http://schemas.microsoft.com/office/drawing/2014/main" id="{DF0313CD-4196-4456-A70D-5EE2B995B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5" name="Oval 114">
              <a:extLst>
                <a:ext uri="{FF2B5EF4-FFF2-40B4-BE49-F238E27FC236}">
                  <a16:creationId xmlns:a16="http://schemas.microsoft.com/office/drawing/2014/main" id="{80DE0B32-9EE8-4975-AD48-3855B0A82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2" name="Afbeelding 1" descr="Afbeelding met Lettertype, Graphics, logo, tekst&#10;&#10;Automatisch gegenereerde beschrijving">
            <a:extLst>
              <a:ext uri="{FF2B5EF4-FFF2-40B4-BE49-F238E27FC236}">
                <a16:creationId xmlns:a16="http://schemas.microsoft.com/office/drawing/2014/main" id="{5C6B607A-BD25-A117-6105-0B26777C383D}"/>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8874" y="66484"/>
            <a:ext cx="1189212" cy="692468"/>
          </a:xfrm>
          <a:prstGeom prst="rect">
            <a:avLst/>
          </a:prstGeom>
        </p:spPr>
      </p:pic>
      <p:sp>
        <p:nvSpPr>
          <p:cNvPr id="10" name="Tekstvak 9">
            <a:extLst>
              <a:ext uri="{FF2B5EF4-FFF2-40B4-BE49-F238E27FC236}">
                <a16:creationId xmlns:a16="http://schemas.microsoft.com/office/drawing/2014/main" id="{BF5039DD-3D02-D320-C8EF-69E8D4E068F0}"/>
              </a:ext>
            </a:extLst>
          </p:cNvPr>
          <p:cNvSpPr txBox="1"/>
          <p:nvPr/>
        </p:nvSpPr>
        <p:spPr>
          <a:xfrm>
            <a:off x="9012068" y="522555"/>
            <a:ext cx="3081058" cy="1569660"/>
          </a:xfrm>
          <a:prstGeom prst="rect">
            <a:avLst/>
          </a:prstGeom>
          <a:solidFill>
            <a:srgbClr val="FDF6BC"/>
          </a:solidFill>
        </p:spPr>
        <p:txBody>
          <a:bodyPr wrap="square">
            <a:spAutoFit/>
          </a:bodyPr>
          <a:lstStyle/>
          <a:p>
            <a:pPr algn="l"/>
            <a:r>
              <a:rPr lang="nl-NL" sz="800" b="1" i="0" dirty="0" err="1">
                <a:solidFill>
                  <a:srgbClr val="5A4D4C"/>
                </a:solidFill>
                <a:effectLst/>
                <a:latin typeface="montserrat" panose="00000500000000000000" pitchFamily="2" charset="0"/>
              </a:rPr>
              <a:t>Froedmeester</a:t>
            </a:r>
            <a:r>
              <a:rPr lang="nl-NL" sz="800" b="0" i="0" dirty="0">
                <a:solidFill>
                  <a:srgbClr val="5A4D4C"/>
                </a:solidFill>
                <a:effectLst/>
                <a:latin typeface="montserrat" panose="00000500000000000000" pitchFamily="2" charset="0"/>
              </a:rPr>
              <a:t>: verloskundige</a:t>
            </a:r>
          </a:p>
          <a:p>
            <a:pPr algn="l"/>
            <a:endParaRPr lang="nl-NL" sz="800" b="0" i="0" dirty="0">
              <a:solidFill>
                <a:srgbClr val="5A4D4C"/>
              </a:solidFill>
              <a:effectLst/>
              <a:latin typeface="montserrat" panose="00000500000000000000" pitchFamily="2" charset="0"/>
            </a:endParaRPr>
          </a:p>
          <a:p>
            <a:pPr algn="l"/>
            <a:r>
              <a:rPr lang="nl-NL" sz="800" b="1" i="0" dirty="0" err="1">
                <a:solidFill>
                  <a:srgbClr val="5A4D4C"/>
                </a:solidFill>
                <a:effectLst/>
                <a:latin typeface="montserrat" panose="00000500000000000000" pitchFamily="2" charset="0"/>
              </a:rPr>
              <a:t>Litterarische</a:t>
            </a:r>
            <a:r>
              <a:rPr lang="nl-NL" sz="800" b="1" i="0" dirty="0">
                <a:solidFill>
                  <a:srgbClr val="5A4D4C"/>
                </a:solidFill>
                <a:effectLst/>
                <a:latin typeface="montserrat" panose="00000500000000000000" pitchFamily="2" charset="0"/>
              </a:rPr>
              <a:t> gedeelte</a:t>
            </a:r>
            <a:r>
              <a:rPr lang="nl-NL" sz="800" b="0" i="0" dirty="0">
                <a:solidFill>
                  <a:srgbClr val="5A4D4C"/>
                </a:solidFill>
                <a:effectLst/>
                <a:latin typeface="montserrat" panose="00000500000000000000" pitchFamily="2" charset="0"/>
              </a:rPr>
              <a:t>: Grieks, Latijn en logica. Deze vakken worden alleen op het gymnasium gegeven.</a:t>
            </a:r>
          </a:p>
          <a:p>
            <a:pPr algn="l"/>
            <a:br>
              <a:rPr lang="nl-NL" sz="800" b="0" i="0" dirty="0">
                <a:solidFill>
                  <a:srgbClr val="5A4D4C"/>
                </a:solidFill>
                <a:effectLst/>
                <a:latin typeface="montserrat" panose="00000500000000000000" pitchFamily="2" charset="0"/>
              </a:rPr>
            </a:br>
            <a:r>
              <a:rPr lang="nl-NL" sz="800" b="1" i="0" dirty="0" err="1">
                <a:solidFill>
                  <a:srgbClr val="5A4D4C"/>
                </a:solidFill>
                <a:effectLst/>
                <a:latin typeface="montserrat" panose="00000500000000000000" pitchFamily="2" charset="0"/>
              </a:rPr>
              <a:t>T'welk</a:t>
            </a:r>
            <a:r>
              <a:rPr lang="nl-NL" sz="800" b="1" i="0" dirty="0">
                <a:solidFill>
                  <a:srgbClr val="5A4D4C"/>
                </a:solidFill>
                <a:effectLst/>
                <a:latin typeface="montserrat" panose="00000500000000000000" pitchFamily="2" charset="0"/>
              </a:rPr>
              <a:t> doende</a:t>
            </a:r>
            <a:r>
              <a:rPr lang="nl-NL" sz="800" b="0" i="0" dirty="0">
                <a:solidFill>
                  <a:srgbClr val="5A4D4C"/>
                </a:solidFill>
                <a:effectLst/>
                <a:latin typeface="montserrat" panose="00000500000000000000" pitchFamily="2" charset="0"/>
              </a:rPr>
              <a:t>: traditionele afsluiting van een verzoek.</a:t>
            </a:r>
          </a:p>
          <a:p>
            <a:pPr algn="l"/>
            <a:endParaRPr lang="nl-NL" sz="800" b="0" i="0" dirty="0">
              <a:solidFill>
                <a:srgbClr val="5A4D4C"/>
              </a:solidFill>
              <a:effectLst/>
              <a:latin typeface="montserrat" panose="00000500000000000000" pitchFamily="2" charset="0"/>
            </a:endParaRPr>
          </a:p>
          <a:p>
            <a:pPr algn="l"/>
            <a:r>
              <a:rPr lang="nl-NL" sz="800" b="1" i="0" dirty="0" err="1">
                <a:solidFill>
                  <a:srgbClr val="5A4D4C"/>
                </a:solidFill>
                <a:effectLst/>
                <a:latin typeface="montserrat" panose="00000500000000000000" pitchFamily="2" charset="0"/>
              </a:rPr>
              <a:t>Exh</a:t>
            </a:r>
            <a:r>
              <a:rPr lang="nl-NL" sz="800" b="0" i="0" dirty="0">
                <a:solidFill>
                  <a:srgbClr val="5A4D4C"/>
                </a:solidFill>
                <a:effectLst/>
                <a:latin typeface="montserrat" panose="00000500000000000000" pitchFamily="2" charset="0"/>
              </a:rPr>
              <a:t>.: Exhibitum, een stempel die de datum van ontvangst aangeeft.</a:t>
            </a:r>
          </a:p>
          <a:p>
            <a:pPr algn="l"/>
            <a:endParaRPr lang="nl-NL" sz="800" b="1" i="0" dirty="0">
              <a:solidFill>
                <a:srgbClr val="5A4D4C"/>
              </a:solidFill>
              <a:effectLst/>
              <a:latin typeface="montserrat" panose="00000500000000000000" pitchFamily="2" charset="0"/>
            </a:endParaRPr>
          </a:p>
          <a:p>
            <a:pPr algn="l"/>
            <a:r>
              <a:rPr lang="nl-NL" sz="800" b="1" i="0" dirty="0">
                <a:solidFill>
                  <a:srgbClr val="5A4D4C"/>
                </a:solidFill>
                <a:effectLst/>
                <a:latin typeface="montserrat" panose="00000500000000000000" pitchFamily="2" charset="0"/>
              </a:rPr>
              <a:t>De Minister van Binnenlandse Zaken is Johan Rudolf Thorbecke.</a:t>
            </a:r>
          </a:p>
        </p:txBody>
      </p:sp>
    </p:spTree>
    <p:extLst>
      <p:ext uri="{BB962C8B-B14F-4D97-AF65-F5344CB8AC3E}">
        <p14:creationId xmlns:p14="http://schemas.microsoft.com/office/powerpoint/2010/main" val="292770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102"/>
                                        </p:tgtEl>
                                        <p:attrNameLst>
                                          <p:attrName>style.visibility</p:attrName>
                                        </p:attrNameLst>
                                      </p:cBhvr>
                                      <p:to>
                                        <p:strVal val="visible"/>
                                      </p:to>
                                    </p:set>
                                    <p:animEffect transition="in" filter="fade">
                                      <p:cBhvr>
                                        <p:cTn id="7" dur="4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1"/>
        <p:cNvGrpSpPr/>
        <p:nvPr/>
      </p:nvGrpSpPr>
      <p:grpSpPr>
        <a:xfrm>
          <a:off x="0" y="0"/>
          <a:ext cx="0" cy="0"/>
          <a:chOff x="0" y="0"/>
          <a:chExt cx="0" cy="0"/>
        </a:xfrm>
      </p:grpSpPr>
      <p:grpSp>
        <p:nvGrpSpPr>
          <p:cNvPr id="107" name="Group 106">
            <a:extLst>
              <a:ext uri="{FF2B5EF4-FFF2-40B4-BE49-F238E27FC236}">
                <a16:creationId xmlns:a16="http://schemas.microsoft.com/office/drawing/2014/main" id="{16DBFAD4-B5FC-442B-A283-381B01B19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08" name="Oval 107">
              <a:extLst>
                <a:ext uri="{FF2B5EF4-FFF2-40B4-BE49-F238E27FC236}">
                  <a16:creationId xmlns:a16="http://schemas.microsoft.com/office/drawing/2014/main" id="{9B649DC7-8769-4383-A6F2-8F366BA7A1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nl-NL"/>
            </a:p>
          </p:txBody>
        </p:sp>
        <p:sp>
          <p:nvSpPr>
            <p:cNvPr id="109" name="Oval 108">
              <a:extLst>
                <a:ext uri="{FF2B5EF4-FFF2-40B4-BE49-F238E27FC236}">
                  <a16:creationId xmlns:a16="http://schemas.microsoft.com/office/drawing/2014/main" id="{0C67FD53-2686-4E0E-BA49-976F78F9A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nl-NL"/>
            </a:p>
          </p:txBody>
        </p:sp>
      </p:grpSp>
      <p:sp>
        <p:nvSpPr>
          <p:cNvPr id="111" name="Rectangle 110">
            <a:extLst>
              <a:ext uri="{FF2B5EF4-FFF2-40B4-BE49-F238E27FC236}">
                <a16:creationId xmlns:a16="http://schemas.microsoft.com/office/drawing/2014/main" id="{3964958D-AF5D-4863-B5FB-83F6B8CB1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12188656" cy="6857999"/>
          </a:xfrm>
          <a:prstGeom prst="rect">
            <a:avLst/>
          </a:prstGeom>
          <a:blipFill dpi="0" rotWithShape="1">
            <a:blip r:embed="rId5">
              <a:alphaModFix amt="60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Google Shape;102;p11"/>
          <p:cNvSpPr txBox="1">
            <a:spLocks noGrp="1"/>
          </p:cNvSpPr>
          <p:nvPr>
            <p:ph type="title"/>
          </p:nvPr>
        </p:nvSpPr>
        <p:spPr>
          <a:xfrm>
            <a:off x="4970109" y="484632"/>
            <a:ext cx="6730277" cy="1609344"/>
          </a:xfrm>
          <a:prstGeom prst="rect">
            <a:avLst/>
          </a:prstGeom>
          <a:ln>
            <a:noFill/>
          </a:ln>
        </p:spPr>
        <p:txBody>
          <a:bodyPr spcFirstLastPara="1" vert="horz" lIns="91440" tIns="45720" rIns="91440" bIns="45720" rtlCol="0" anchor="ctr" anchorCtr="0">
            <a:normAutofit/>
          </a:bodyPr>
          <a:lstStyle/>
          <a:p>
            <a:pPr marL="0" lvl="0" indent="0">
              <a:spcAft>
                <a:spcPts val="0"/>
              </a:spcAft>
              <a:buClr>
                <a:schemeClr val="dk1"/>
              </a:buClr>
              <a:buSzPts val="4400"/>
            </a:pPr>
            <a:r>
              <a:rPr lang="en-US" sz="4800" b="1" dirty="0" err="1">
                <a:sym typeface="Helvetica Neue"/>
              </a:rPr>
              <a:t>eerste</a:t>
            </a:r>
            <a:r>
              <a:rPr lang="en-US" sz="4800" b="1" dirty="0">
                <a:sym typeface="Helvetica Neue"/>
              </a:rPr>
              <a:t> Brief</a:t>
            </a:r>
            <a:endParaRPr lang="en-US" sz="4800" b="1" dirty="0"/>
          </a:p>
        </p:txBody>
      </p:sp>
      <p:pic>
        <p:nvPicPr>
          <p:cNvPr id="6" name="Afbeelding 5" descr="Afbeelding met tekst, brief, handschrift, papier&#10;&#10;Automatisch gegenereerde beschrijving">
            <a:extLst>
              <a:ext uri="{FF2B5EF4-FFF2-40B4-BE49-F238E27FC236}">
                <a16:creationId xmlns:a16="http://schemas.microsoft.com/office/drawing/2014/main" id="{446CB5FF-2006-01FE-1A48-1E72DD7D07B3}"/>
              </a:ext>
            </a:extLst>
          </p:cNvPr>
          <p:cNvPicPr>
            <a:picLocks noChangeAspect="1"/>
          </p:cNvPicPr>
          <p:nvPr/>
        </p:nvPicPr>
        <p:blipFill>
          <a:blip r:embed="rId7" cstate="print">
            <a:extLst>
              <a:ext uri="{28A0092B-C50C-407E-A947-70E740481C1C}">
                <a14:useLocalDpi xmlns:a14="http://schemas.microsoft.com/office/drawing/2010/main" val="0"/>
              </a:ext>
            </a:extLst>
          </a:blip>
          <a:srcRect r="2" b="12"/>
          <a:stretch/>
        </p:blipFill>
        <p:spPr>
          <a:xfrm>
            <a:off x="3344" y="10"/>
            <a:ext cx="4646726" cy="6857990"/>
          </a:xfrm>
          <a:prstGeom prst="rect">
            <a:avLst/>
          </a:prstGeom>
        </p:spPr>
      </p:pic>
      <p:sp>
        <p:nvSpPr>
          <p:cNvPr id="4" name="Tijdelijke aanduiding voor tekst 3">
            <a:extLst>
              <a:ext uri="{FF2B5EF4-FFF2-40B4-BE49-F238E27FC236}">
                <a16:creationId xmlns:a16="http://schemas.microsoft.com/office/drawing/2014/main" id="{E4D07A5F-FFE6-E6C4-77B2-313B007AA52A}"/>
              </a:ext>
            </a:extLst>
          </p:cNvPr>
          <p:cNvSpPr>
            <a:spLocks noGrp="1"/>
          </p:cNvSpPr>
          <p:nvPr>
            <p:ph type="body" sz="half" idx="2"/>
          </p:nvPr>
        </p:nvSpPr>
        <p:spPr>
          <a:xfrm>
            <a:off x="4970109" y="2121408"/>
            <a:ext cx="6859622" cy="4050792"/>
          </a:xfrm>
        </p:spPr>
        <p:txBody>
          <a:bodyPr vert="horz" lIns="91440" tIns="45720" rIns="91440" bIns="45720" rtlCol="0">
            <a:normAutofit lnSpcReduction="10000"/>
          </a:bodyPr>
          <a:lstStyle/>
          <a:p>
            <a:pPr marL="0" lvl="0" indent="0" algn="l" rtl="0">
              <a:lnSpc>
                <a:spcPct val="90000"/>
              </a:lnSpc>
              <a:spcBef>
                <a:spcPts val="0"/>
              </a:spcBef>
              <a:spcAft>
                <a:spcPts val="0"/>
              </a:spcAft>
              <a:buClr>
                <a:schemeClr val="dk1"/>
              </a:buClr>
              <a:buSzPts val="2800"/>
              <a:buNone/>
            </a:pPr>
            <a:r>
              <a:rPr lang="nl-NL" sz="1600" dirty="0">
                <a:solidFill>
                  <a:srgbClr val="007BC7"/>
                </a:solidFill>
                <a:latin typeface="Varela Round" panose="00000500000000000000" pitchFamily="2" charset="-79"/>
                <a:ea typeface="Helvetica Neue"/>
                <a:cs typeface="Varela Round" panose="00000500000000000000" pitchFamily="2" charset="-79"/>
                <a:sym typeface="Helvetica Neue"/>
              </a:rPr>
              <a:t>Aan zijne Excellentie de Minister van Binnenlandse Zaken, te 's-Gravenhage,</a:t>
            </a:r>
          </a:p>
          <a:p>
            <a:pPr marL="0" lvl="0" indent="0" algn="l" rtl="0">
              <a:lnSpc>
                <a:spcPct val="90000"/>
              </a:lnSpc>
              <a:spcBef>
                <a:spcPts val="0"/>
              </a:spcBef>
              <a:spcAft>
                <a:spcPts val="0"/>
              </a:spcAft>
              <a:buClr>
                <a:schemeClr val="dk1"/>
              </a:buClr>
              <a:buSzPts val="2800"/>
              <a:buNone/>
            </a:pPr>
            <a:endParaRPr lang="nl-NL" sz="1600" dirty="0">
              <a:solidFill>
                <a:srgbClr val="007BC7"/>
              </a:solidFill>
              <a:latin typeface="Varela Round" panose="00000500000000000000" pitchFamily="2" charset="-79"/>
              <a:ea typeface="Helvetica Neue"/>
              <a:cs typeface="Varela Round" panose="00000500000000000000" pitchFamily="2" charset="-79"/>
              <a:sym typeface="Helvetica Neue"/>
            </a:endParaRPr>
          </a:p>
          <a:p>
            <a:pPr marL="0" lvl="0" indent="0" algn="l" rtl="0">
              <a:lnSpc>
                <a:spcPct val="90000"/>
              </a:lnSpc>
              <a:spcBef>
                <a:spcPts val="0"/>
              </a:spcBef>
              <a:spcAft>
                <a:spcPts val="0"/>
              </a:spcAft>
              <a:buClr>
                <a:schemeClr val="dk1"/>
              </a:buClr>
              <a:buSzPts val="2800"/>
              <a:buNone/>
            </a:pPr>
            <a:r>
              <a:rPr lang="nl-NL" sz="1600" dirty="0">
                <a:solidFill>
                  <a:srgbClr val="007BC7"/>
                </a:solidFill>
                <a:latin typeface="Varela Round" panose="00000500000000000000" pitchFamily="2" charset="-79"/>
                <a:ea typeface="Helvetica Neue"/>
                <a:cs typeface="Varela Round" panose="00000500000000000000" pitchFamily="2" charset="-79"/>
                <a:sym typeface="Helvetica Neue"/>
              </a:rPr>
              <a:t>Met alle noodzakelijke eerbied wil Aletta Henriette Jacobs, 17 jaar oud, dochter van A. Jacobs huisarts en verloskundige te Sappemeer, laten weten dat zij op 26 Juli 1870 is geslaagd voor het examen als leerling-apotheker in Amsterdam. Zij wil zo mogelijk graag verder gaan met de studie van natuurkunde en geneeskunde. Het universitaire toelatingsexamen en de toelatingseisen voor Latijn, Grieks en logica staan haar pogingen daartoe echter in de weg.</a:t>
            </a:r>
          </a:p>
          <a:p>
            <a:pPr marL="0" lvl="0" indent="0" algn="l" rtl="0">
              <a:lnSpc>
                <a:spcPct val="90000"/>
              </a:lnSpc>
              <a:spcBef>
                <a:spcPts val="0"/>
              </a:spcBef>
              <a:spcAft>
                <a:spcPts val="0"/>
              </a:spcAft>
              <a:buClr>
                <a:schemeClr val="dk1"/>
              </a:buClr>
              <a:buSzPts val="2800"/>
              <a:buNone/>
            </a:pPr>
            <a:r>
              <a:rPr lang="nl-NL" sz="1600" dirty="0">
                <a:solidFill>
                  <a:srgbClr val="007BC7"/>
                </a:solidFill>
                <a:latin typeface="Varela Round" panose="00000500000000000000" pitchFamily="2" charset="-79"/>
                <a:ea typeface="Helvetica Neue"/>
                <a:cs typeface="Varela Round" panose="00000500000000000000" pitchFamily="2" charset="-79"/>
                <a:sym typeface="Helvetica Neue"/>
              </a:rPr>
              <a:t>Daarom neemt ondergetekende beleefd de vrijheid om zich tot u te wenden met het verzoek, mocht u dat goed vinden, om haar vrijstelling te geven van het betreffende examen en de toelatingseisen en om haar de vereiste toestemming te geven om in Groningen aan de universiteit te studeren.</a:t>
            </a:r>
          </a:p>
          <a:p>
            <a:pPr marL="0" lvl="0" indent="0" algn="l" rtl="0">
              <a:lnSpc>
                <a:spcPct val="90000"/>
              </a:lnSpc>
              <a:spcBef>
                <a:spcPts val="0"/>
              </a:spcBef>
              <a:spcAft>
                <a:spcPts val="0"/>
              </a:spcAft>
              <a:buClr>
                <a:schemeClr val="dk1"/>
              </a:buClr>
              <a:buSzPts val="2800"/>
              <a:buNone/>
            </a:pPr>
            <a:endParaRPr lang="nl-NL" sz="1600" dirty="0">
              <a:solidFill>
                <a:srgbClr val="007BC7"/>
              </a:solidFill>
              <a:latin typeface="Varela Round" panose="00000500000000000000" pitchFamily="2" charset="-79"/>
              <a:ea typeface="Helvetica Neue"/>
              <a:cs typeface="Varela Round" panose="00000500000000000000" pitchFamily="2" charset="-79"/>
              <a:sym typeface="Helvetica Neue"/>
            </a:endParaRPr>
          </a:p>
          <a:p>
            <a:pPr marL="0" lvl="0" indent="0" algn="l" rtl="0">
              <a:lnSpc>
                <a:spcPct val="90000"/>
              </a:lnSpc>
              <a:spcBef>
                <a:spcPts val="0"/>
              </a:spcBef>
              <a:spcAft>
                <a:spcPts val="0"/>
              </a:spcAft>
              <a:buClr>
                <a:schemeClr val="dk1"/>
              </a:buClr>
              <a:buSzPts val="2800"/>
              <a:buNone/>
            </a:pPr>
            <a:r>
              <a:rPr lang="nl-NL" sz="1600" dirty="0">
                <a:solidFill>
                  <a:srgbClr val="007BC7"/>
                </a:solidFill>
                <a:latin typeface="Varela Round" panose="00000500000000000000" pitchFamily="2" charset="-79"/>
                <a:ea typeface="Helvetica Neue"/>
                <a:cs typeface="Varela Round" panose="00000500000000000000" pitchFamily="2" charset="-79"/>
                <a:sym typeface="Helvetica Neue"/>
              </a:rPr>
              <a:t>Met uw goedvinden, A. H. Jacobs</a:t>
            </a:r>
          </a:p>
          <a:p>
            <a:pPr marL="0" lvl="0" indent="0" algn="l" rtl="0">
              <a:lnSpc>
                <a:spcPct val="90000"/>
              </a:lnSpc>
              <a:spcBef>
                <a:spcPts val="0"/>
              </a:spcBef>
              <a:spcAft>
                <a:spcPts val="0"/>
              </a:spcAft>
              <a:buClr>
                <a:schemeClr val="dk1"/>
              </a:buClr>
              <a:buSzPts val="2800"/>
              <a:buNone/>
            </a:pPr>
            <a:r>
              <a:rPr lang="nl-NL" sz="1600" dirty="0">
                <a:solidFill>
                  <a:srgbClr val="007BC7"/>
                </a:solidFill>
                <a:latin typeface="Varela Round" panose="00000500000000000000" pitchFamily="2" charset="-79"/>
                <a:ea typeface="Helvetica Neue"/>
                <a:cs typeface="Varela Round" panose="00000500000000000000" pitchFamily="2" charset="-79"/>
                <a:sym typeface="Helvetica Neue"/>
              </a:rPr>
              <a:t>Sappemeer, 22 Maart 1871</a:t>
            </a:r>
          </a:p>
          <a:p>
            <a:pPr marL="0" lvl="0" indent="0" algn="l" rtl="0">
              <a:lnSpc>
                <a:spcPct val="90000"/>
              </a:lnSpc>
              <a:spcBef>
                <a:spcPts val="0"/>
              </a:spcBef>
              <a:spcAft>
                <a:spcPts val="0"/>
              </a:spcAft>
              <a:buClr>
                <a:schemeClr val="dk1"/>
              </a:buClr>
              <a:buSzPts val="2800"/>
              <a:buNone/>
            </a:pPr>
            <a:r>
              <a:rPr lang="nl-NL" sz="1600" dirty="0">
                <a:solidFill>
                  <a:srgbClr val="007BC7"/>
                </a:solidFill>
                <a:latin typeface="Varela Round" panose="00000500000000000000" pitchFamily="2" charset="-79"/>
                <a:ea typeface="Helvetica Neue"/>
                <a:cs typeface="Varela Round" panose="00000500000000000000" pitchFamily="2" charset="-79"/>
                <a:sym typeface="Helvetica Neue"/>
              </a:rPr>
              <a:t>Ontvangen 24 Maart 1871 nr. 28</a:t>
            </a:r>
          </a:p>
        </p:txBody>
      </p:sp>
      <p:grpSp>
        <p:nvGrpSpPr>
          <p:cNvPr id="113" name="Group 112">
            <a:extLst>
              <a:ext uri="{FF2B5EF4-FFF2-40B4-BE49-F238E27FC236}">
                <a16:creationId xmlns:a16="http://schemas.microsoft.com/office/drawing/2014/main" id="{11002ACD-3B0C-4885-8754-8A00E926FE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14" name="Oval 113">
              <a:extLst>
                <a:ext uri="{FF2B5EF4-FFF2-40B4-BE49-F238E27FC236}">
                  <a16:creationId xmlns:a16="http://schemas.microsoft.com/office/drawing/2014/main" id="{DF0313CD-4196-4456-A70D-5EE2B995B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5" name="Oval 114">
              <a:extLst>
                <a:ext uri="{FF2B5EF4-FFF2-40B4-BE49-F238E27FC236}">
                  <a16:creationId xmlns:a16="http://schemas.microsoft.com/office/drawing/2014/main" id="{80DE0B32-9EE8-4975-AD48-3855B0A82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2" name="Afbeelding 1" descr="Afbeelding met Lettertype, Graphics, logo, tekst&#10;&#10;Automatisch gegenereerde beschrijving">
            <a:extLst>
              <a:ext uri="{FF2B5EF4-FFF2-40B4-BE49-F238E27FC236}">
                <a16:creationId xmlns:a16="http://schemas.microsoft.com/office/drawing/2014/main" id="{5C6B607A-BD25-A117-6105-0B26777C383D}"/>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8874" y="66484"/>
            <a:ext cx="1189212" cy="692468"/>
          </a:xfrm>
          <a:prstGeom prst="rect">
            <a:avLst/>
          </a:prstGeom>
        </p:spPr>
      </p:pic>
      <p:sp>
        <p:nvSpPr>
          <p:cNvPr id="3" name="Tekstvak 2">
            <a:extLst>
              <a:ext uri="{FF2B5EF4-FFF2-40B4-BE49-F238E27FC236}">
                <a16:creationId xmlns:a16="http://schemas.microsoft.com/office/drawing/2014/main" id="{7DE75A91-FE64-96AC-E419-0F9C63D7B730}"/>
              </a:ext>
            </a:extLst>
          </p:cNvPr>
          <p:cNvSpPr txBox="1"/>
          <p:nvPr/>
        </p:nvSpPr>
        <p:spPr>
          <a:xfrm>
            <a:off x="9022700" y="1356041"/>
            <a:ext cx="3081058" cy="707886"/>
          </a:xfrm>
          <a:prstGeom prst="rect">
            <a:avLst/>
          </a:prstGeom>
          <a:solidFill>
            <a:srgbClr val="FDF6BC"/>
          </a:solidFill>
        </p:spPr>
        <p:txBody>
          <a:bodyPr wrap="square">
            <a:spAutoFit/>
          </a:bodyPr>
          <a:lstStyle/>
          <a:p>
            <a:pPr algn="l"/>
            <a:r>
              <a:rPr lang="nl-NL" sz="800" b="1" i="0" dirty="0">
                <a:solidFill>
                  <a:srgbClr val="5A4D4C"/>
                </a:solidFill>
                <a:effectLst/>
                <a:latin typeface="montserrat" panose="00000500000000000000" pitchFamily="2" charset="0"/>
              </a:rPr>
              <a:t>Grieks, Latijn en logica</a:t>
            </a:r>
            <a:r>
              <a:rPr lang="nl-NL" sz="800" b="0" i="0" dirty="0">
                <a:solidFill>
                  <a:srgbClr val="5A4D4C"/>
                </a:solidFill>
                <a:effectLst/>
                <a:latin typeface="montserrat" panose="00000500000000000000" pitchFamily="2" charset="0"/>
              </a:rPr>
              <a:t>: deze vakken worden alleen op het gymnasium gegeven.</a:t>
            </a:r>
          </a:p>
          <a:p>
            <a:pPr algn="l"/>
            <a:br>
              <a:rPr lang="nl-NL" sz="800" b="0" i="0" dirty="0">
                <a:solidFill>
                  <a:srgbClr val="5A4D4C"/>
                </a:solidFill>
                <a:effectLst/>
                <a:latin typeface="montserrat" panose="00000500000000000000" pitchFamily="2" charset="0"/>
              </a:rPr>
            </a:br>
            <a:r>
              <a:rPr lang="nl-NL" sz="800" b="1" i="0" dirty="0">
                <a:solidFill>
                  <a:srgbClr val="5A4D4C"/>
                </a:solidFill>
                <a:effectLst/>
                <a:latin typeface="montserrat" panose="00000500000000000000" pitchFamily="2" charset="0"/>
              </a:rPr>
              <a:t>De Minister van Binnenlandse Zaken is Johan Rudolf Thorbecke.</a:t>
            </a:r>
          </a:p>
        </p:txBody>
      </p:sp>
    </p:spTree>
    <p:extLst>
      <p:ext uri="{BB962C8B-B14F-4D97-AF65-F5344CB8AC3E}">
        <p14:creationId xmlns:p14="http://schemas.microsoft.com/office/powerpoint/2010/main" val="469662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102"/>
                                        </p:tgtEl>
                                        <p:attrNameLst>
                                          <p:attrName>style.visibility</p:attrName>
                                        </p:attrNameLst>
                                      </p:cBhvr>
                                      <p:to>
                                        <p:strVal val="visible"/>
                                      </p:to>
                                    </p:set>
                                    <p:animEffect transition="in" filter="fade">
                                      <p:cBhvr>
                                        <p:cTn id="7" dur="4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1"/>
        <p:cNvGrpSpPr/>
        <p:nvPr/>
      </p:nvGrpSpPr>
      <p:grpSpPr>
        <a:xfrm>
          <a:off x="0" y="0"/>
          <a:ext cx="0" cy="0"/>
          <a:chOff x="0" y="0"/>
          <a:chExt cx="0" cy="0"/>
        </a:xfrm>
      </p:grpSpPr>
      <p:grpSp>
        <p:nvGrpSpPr>
          <p:cNvPr id="107" name="Group 106">
            <a:extLst>
              <a:ext uri="{FF2B5EF4-FFF2-40B4-BE49-F238E27FC236}">
                <a16:creationId xmlns:a16="http://schemas.microsoft.com/office/drawing/2014/main" id="{16DBFAD4-B5FC-442B-A283-381B01B19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08" name="Oval 107">
              <a:extLst>
                <a:ext uri="{FF2B5EF4-FFF2-40B4-BE49-F238E27FC236}">
                  <a16:creationId xmlns:a16="http://schemas.microsoft.com/office/drawing/2014/main" id="{9B649DC7-8769-4383-A6F2-8F366BA7A1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nl-NL"/>
            </a:p>
          </p:txBody>
        </p:sp>
        <p:sp>
          <p:nvSpPr>
            <p:cNvPr id="109" name="Oval 108">
              <a:extLst>
                <a:ext uri="{FF2B5EF4-FFF2-40B4-BE49-F238E27FC236}">
                  <a16:creationId xmlns:a16="http://schemas.microsoft.com/office/drawing/2014/main" id="{0C67FD53-2686-4E0E-BA49-976F78F9A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nl-NL"/>
            </a:p>
          </p:txBody>
        </p:sp>
      </p:grpSp>
      <p:sp>
        <p:nvSpPr>
          <p:cNvPr id="111" name="Rectangle 110">
            <a:extLst>
              <a:ext uri="{FF2B5EF4-FFF2-40B4-BE49-F238E27FC236}">
                <a16:creationId xmlns:a16="http://schemas.microsoft.com/office/drawing/2014/main" id="{3964958D-AF5D-4863-B5FB-83F6B8CB1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12188656" cy="6857999"/>
          </a:xfrm>
          <a:prstGeom prst="rect">
            <a:avLst/>
          </a:prstGeom>
          <a:blipFill dpi="0" rotWithShape="1">
            <a:blip r:embed="rId5">
              <a:alphaModFix amt="60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Google Shape;102;p11"/>
          <p:cNvSpPr txBox="1">
            <a:spLocks noGrp="1"/>
          </p:cNvSpPr>
          <p:nvPr>
            <p:ph type="title"/>
          </p:nvPr>
        </p:nvSpPr>
        <p:spPr>
          <a:xfrm>
            <a:off x="4970109" y="484632"/>
            <a:ext cx="6730277" cy="1609344"/>
          </a:xfrm>
          <a:prstGeom prst="rect">
            <a:avLst/>
          </a:prstGeom>
          <a:ln>
            <a:noFill/>
          </a:ln>
        </p:spPr>
        <p:txBody>
          <a:bodyPr spcFirstLastPara="1" vert="horz" lIns="91440" tIns="45720" rIns="91440" bIns="45720" rtlCol="0" anchor="ctr" anchorCtr="0">
            <a:normAutofit/>
          </a:bodyPr>
          <a:lstStyle/>
          <a:p>
            <a:pPr marL="0" lvl="0" indent="0">
              <a:spcAft>
                <a:spcPts val="0"/>
              </a:spcAft>
              <a:buClr>
                <a:schemeClr val="dk1"/>
              </a:buClr>
              <a:buSzPts val="4400"/>
            </a:pPr>
            <a:r>
              <a:rPr lang="en-US" sz="4800" b="1" dirty="0">
                <a:sym typeface="Helvetica Neue"/>
              </a:rPr>
              <a:t>Tweede Brief</a:t>
            </a:r>
            <a:endParaRPr lang="en-US" sz="4800" b="1" dirty="0"/>
          </a:p>
        </p:txBody>
      </p:sp>
      <p:pic>
        <p:nvPicPr>
          <p:cNvPr id="6" name="Afbeelding 5">
            <a:extLst>
              <a:ext uri="{FF2B5EF4-FFF2-40B4-BE49-F238E27FC236}">
                <a16:creationId xmlns:a16="http://schemas.microsoft.com/office/drawing/2014/main" id="{446CB5FF-2006-01FE-1A48-1E72DD7D07B3}"/>
              </a:ext>
            </a:extLst>
          </p:cNvPr>
          <p:cNvPicPr>
            <a:picLocks noChangeAspect="1"/>
          </p:cNvPicPr>
          <p:nvPr/>
        </p:nvPicPr>
        <p:blipFill>
          <a:blip r:embed="rId7" cstate="print">
            <a:extLst>
              <a:ext uri="{28A0092B-C50C-407E-A947-70E740481C1C}">
                <a14:useLocalDpi xmlns:a14="http://schemas.microsoft.com/office/drawing/2010/main" val="0"/>
              </a:ext>
            </a:extLst>
          </a:blip>
          <a:srcRect t="4889" b="4889"/>
          <a:stretch/>
        </p:blipFill>
        <p:spPr>
          <a:xfrm>
            <a:off x="3344" y="10"/>
            <a:ext cx="4646726" cy="6857990"/>
          </a:xfrm>
          <a:prstGeom prst="rect">
            <a:avLst/>
          </a:prstGeom>
        </p:spPr>
      </p:pic>
      <p:sp>
        <p:nvSpPr>
          <p:cNvPr id="4" name="Tijdelijke aanduiding voor tekst 3">
            <a:extLst>
              <a:ext uri="{FF2B5EF4-FFF2-40B4-BE49-F238E27FC236}">
                <a16:creationId xmlns:a16="http://schemas.microsoft.com/office/drawing/2014/main" id="{E4D07A5F-FFE6-E6C4-77B2-313B007AA52A}"/>
              </a:ext>
            </a:extLst>
          </p:cNvPr>
          <p:cNvSpPr>
            <a:spLocks noGrp="1"/>
          </p:cNvSpPr>
          <p:nvPr>
            <p:ph type="body" sz="half" idx="2"/>
          </p:nvPr>
        </p:nvSpPr>
        <p:spPr>
          <a:xfrm>
            <a:off x="4970109" y="2121408"/>
            <a:ext cx="6859622" cy="4050792"/>
          </a:xfrm>
        </p:spPr>
        <p:txBody>
          <a:bodyPr vert="horz" lIns="91440" tIns="45720" rIns="91440" bIns="45720" rtlCol="0">
            <a:normAutofit lnSpcReduction="10000"/>
          </a:bodyPr>
          <a:lstStyle/>
          <a:p>
            <a:pPr marL="0" lvl="0" indent="0" algn="l" rtl="0">
              <a:lnSpc>
                <a:spcPct val="90000"/>
              </a:lnSpc>
              <a:spcBef>
                <a:spcPts val="0"/>
              </a:spcBef>
              <a:spcAft>
                <a:spcPts val="0"/>
              </a:spcAft>
              <a:buClr>
                <a:schemeClr val="dk1"/>
              </a:buClr>
              <a:buSzPts val="2800"/>
              <a:buNone/>
            </a:pPr>
            <a:r>
              <a:rPr lang="nl-NL" sz="1600" dirty="0">
                <a:solidFill>
                  <a:srgbClr val="007BC7"/>
                </a:solidFill>
                <a:latin typeface="Varela Round" panose="00000500000000000000" pitchFamily="2" charset="-79"/>
                <a:ea typeface="Helvetica Neue"/>
                <a:cs typeface="Varela Round" panose="00000500000000000000" pitchFamily="2" charset="-79"/>
                <a:sym typeface="Helvetica Neue"/>
              </a:rPr>
              <a:t>Gearresteerd den 27 Maart 1871, No 734</a:t>
            </a:r>
          </a:p>
          <a:p>
            <a:pPr marL="0" lvl="0" indent="0" algn="l" rtl="0">
              <a:lnSpc>
                <a:spcPct val="90000"/>
              </a:lnSpc>
              <a:spcBef>
                <a:spcPts val="0"/>
              </a:spcBef>
              <a:spcAft>
                <a:spcPts val="0"/>
              </a:spcAft>
              <a:buClr>
                <a:schemeClr val="dk1"/>
              </a:buClr>
              <a:buSzPts val="2800"/>
              <a:buNone/>
            </a:pPr>
            <a:r>
              <a:rPr lang="nl-NL" sz="1600" dirty="0">
                <a:solidFill>
                  <a:srgbClr val="007BC7"/>
                </a:solidFill>
                <a:latin typeface="Varela Round" panose="00000500000000000000" pitchFamily="2" charset="-79"/>
                <a:ea typeface="Helvetica Neue"/>
                <a:cs typeface="Varela Round" panose="00000500000000000000" pitchFamily="2" charset="-79"/>
                <a:sym typeface="Helvetica Neue"/>
              </a:rPr>
              <a:t>Vervolg op </a:t>
            </a:r>
            <a:r>
              <a:rPr lang="nl-NL" sz="1600" dirty="0" err="1">
                <a:solidFill>
                  <a:srgbClr val="007BC7"/>
                </a:solidFill>
                <a:latin typeface="Varela Round" panose="00000500000000000000" pitchFamily="2" charset="-79"/>
                <a:ea typeface="Helvetica Neue"/>
                <a:cs typeface="Varela Round" panose="00000500000000000000" pitchFamily="2" charset="-79"/>
                <a:sym typeface="Helvetica Neue"/>
              </a:rPr>
              <a:t>Exh</a:t>
            </a:r>
            <a:r>
              <a:rPr lang="nl-NL" sz="1600" dirty="0">
                <a:solidFill>
                  <a:srgbClr val="007BC7"/>
                </a:solidFill>
                <a:latin typeface="Varela Round" panose="00000500000000000000" pitchFamily="2" charset="-79"/>
                <a:ea typeface="Helvetica Neue"/>
                <a:cs typeface="Varela Round" panose="00000500000000000000" pitchFamily="2" charset="-79"/>
                <a:sym typeface="Helvetica Neue"/>
              </a:rPr>
              <a:t>. 24 Maart 1871, No 28/5 </a:t>
            </a:r>
            <a:r>
              <a:rPr lang="nl-NL" sz="1600" dirty="0" err="1">
                <a:solidFill>
                  <a:srgbClr val="007BC7"/>
                </a:solidFill>
                <a:latin typeface="Varela Round" panose="00000500000000000000" pitchFamily="2" charset="-79"/>
                <a:ea typeface="Helvetica Neue"/>
                <a:cs typeface="Varela Round" panose="00000500000000000000" pitchFamily="2" charset="-79"/>
                <a:sym typeface="Helvetica Neue"/>
              </a:rPr>
              <a:t>afdeeling</a:t>
            </a:r>
            <a:endParaRPr lang="nl-NL" sz="1600" dirty="0">
              <a:solidFill>
                <a:srgbClr val="007BC7"/>
              </a:solidFill>
              <a:latin typeface="Varela Round" panose="00000500000000000000" pitchFamily="2" charset="-79"/>
              <a:ea typeface="Helvetica Neue"/>
              <a:cs typeface="Varela Round" panose="00000500000000000000" pitchFamily="2" charset="-79"/>
              <a:sym typeface="Helvetica Neue"/>
            </a:endParaRPr>
          </a:p>
          <a:p>
            <a:pPr marL="0" lvl="0" indent="0" algn="l" rtl="0">
              <a:lnSpc>
                <a:spcPct val="90000"/>
              </a:lnSpc>
              <a:spcBef>
                <a:spcPts val="0"/>
              </a:spcBef>
              <a:spcAft>
                <a:spcPts val="0"/>
              </a:spcAft>
              <a:buClr>
                <a:schemeClr val="dk1"/>
              </a:buClr>
              <a:buSzPts val="2800"/>
              <a:buNone/>
            </a:pPr>
            <a:endParaRPr lang="nl-NL" sz="1600" dirty="0">
              <a:solidFill>
                <a:srgbClr val="007BC7"/>
              </a:solidFill>
              <a:latin typeface="Varela Round" panose="00000500000000000000" pitchFamily="2" charset="-79"/>
              <a:ea typeface="Helvetica Neue"/>
              <a:cs typeface="Varela Round" panose="00000500000000000000" pitchFamily="2" charset="-79"/>
              <a:sym typeface="Helvetica Neue"/>
            </a:endParaRPr>
          </a:p>
          <a:p>
            <a:pPr marL="0" lvl="0" indent="0" algn="l" rtl="0">
              <a:lnSpc>
                <a:spcPct val="90000"/>
              </a:lnSpc>
              <a:spcBef>
                <a:spcPts val="0"/>
              </a:spcBef>
              <a:spcAft>
                <a:spcPts val="0"/>
              </a:spcAft>
              <a:buClr>
                <a:schemeClr val="dk1"/>
              </a:buClr>
              <a:buSzPts val="2800"/>
              <a:buNone/>
            </a:pPr>
            <a:r>
              <a:rPr lang="nl-NL" sz="1600" dirty="0">
                <a:solidFill>
                  <a:srgbClr val="007BC7"/>
                </a:solidFill>
                <a:latin typeface="Varela Round" panose="00000500000000000000" pitchFamily="2" charset="-79"/>
                <a:ea typeface="Helvetica Neue"/>
                <a:cs typeface="Varela Round" panose="00000500000000000000" pitchFamily="2" charset="-79"/>
                <a:sym typeface="Helvetica Neue"/>
              </a:rPr>
              <a:t>Aan den Heer A. Jakobs, genees-, heel en </a:t>
            </a:r>
            <a:r>
              <a:rPr lang="nl-NL" sz="1600" dirty="0" err="1">
                <a:solidFill>
                  <a:srgbClr val="007BC7"/>
                </a:solidFill>
                <a:latin typeface="Varela Round" panose="00000500000000000000" pitchFamily="2" charset="-79"/>
                <a:ea typeface="Helvetica Neue"/>
                <a:cs typeface="Varela Round" panose="00000500000000000000" pitchFamily="2" charset="-79"/>
                <a:sym typeface="Helvetica Neue"/>
              </a:rPr>
              <a:t>vroedmeester</a:t>
            </a:r>
            <a:r>
              <a:rPr lang="nl-NL" sz="1600" dirty="0">
                <a:solidFill>
                  <a:srgbClr val="007BC7"/>
                </a:solidFill>
                <a:latin typeface="Varela Round" panose="00000500000000000000" pitchFamily="2" charset="-79"/>
                <a:ea typeface="Helvetica Neue"/>
                <a:cs typeface="Varela Round" panose="00000500000000000000" pitchFamily="2" charset="-79"/>
                <a:sym typeface="Helvetica Neue"/>
              </a:rPr>
              <a:t> te Sappemeer.</a:t>
            </a:r>
          </a:p>
          <a:p>
            <a:pPr marL="0" lvl="0" indent="0" algn="l" rtl="0">
              <a:lnSpc>
                <a:spcPct val="90000"/>
              </a:lnSpc>
              <a:spcBef>
                <a:spcPts val="0"/>
              </a:spcBef>
              <a:spcAft>
                <a:spcPts val="0"/>
              </a:spcAft>
              <a:buClr>
                <a:schemeClr val="dk1"/>
              </a:buClr>
              <a:buSzPts val="2800"/>
              <a:buNone/>
            </a:pPr>
            <a:r>
              <a:rPr lang="nl-NL" sz="1600" dirty="0">
                <a:solidFill>
                  <a:srgbClr val="007BC7"/>
                </a:solidFill>
                <a:latin typeface="Varela Round" panose="00000500000000000000" pitchFamily="2" charset="-79"/>
                <a:ea typeface="Helvetica Neue"/>
                <a:cs typeface="Varela Round" panose="00000500000000000000" pitchFamily="2" charset="-79"/>
                <a:sym typeface="Helvetica Neue"/>
              </a:rPr>
              <a:t>Van uwe dochter ontving ik het verzoek om dispensatie van het </a:t>
            </a:r>
            <a:r>
              <a:rPr lang="nl-NL" sz="1600" dirty="0" err="1">
                <a:solidFill>
                  <a:srgbClr val="007BC7"/>
                </a:solidFill>
                <a:latin typeface="Varela Round" panose="00000500000000000000" pitchFamily="2" charset="-79"/>
                <a:ea typeface="Helvetica Neue"/>
                <a:cs typeface="Varela Round" panose="00000500000000000000" pitchFamily="2" charset="-79"/>
                <a:sym typeface="Helvetica Neue"/>
              </a:rPr>
              <a:t>zoogenaamde</a:t>
            </a:r>
            <a:r>
              <a:rPr lang="nl-NL" sz="1600" dirty="0">
                <a:solidFill>
                  <a:srgbClr val="007BC7"/>
                </a:solidFill>
                <a:latin typeface="Varela Round" panose="00000500000000000000" pitchFamily="2" charset="-79"/>
                <a:ea typeface="Helvetica Neue"/>
                <a:cs typeface="Varela Round" panose="00000500000000000000" pitchFamily="2" charset="-79"/>
                <a:sym typeface="Helvetica Neue"/>
              </a:rPr>
              <a:t> Admissie examen &amp; van het </a:t>
            </a:r>
            <a:r>
              <a:rPr lang="nl-NL" sz="1600" dirty="0" err="1">
                <a:solidFill>
                  <a:srgbClr val="007BC7"/>
                </a:solidFill>
                <a:latin typeface="Varela Round" panose="00000500000000000000" pitchFamily="2" charset="-79"/>
                <a:ea typeface="Helvetica Neue"/>
                <a:cs typeface="Varela Round" panose="00000500000000000000" pitchFamily="2" charset="-79"/>
                <a:sym typeface="Helvetica Neue"/>
              </a:rPr>
              <a:t>litterarische</a:t>
            </a:r>
            <a:r>
              <a:rPr lang="nl-NL" sz="1600" dirty="0">
                <a:solidFill>
                  <a:srgbClr val="007BC7"/>
                </a:solidFill>
                <a:latin typeface="Varela Round" panose="00000500000000000000" pitchFamily="2" charset="-79"/>
                <a:ea typeface="Helvetica Neue"/>
                <a:cs typeface="Varela Round" panose="00000500000000000000" pitchFamily="2" charset="-79"/>
                <a:sym typeface="Helvetica Neue"/>
              </a:rPr>
              <a:t> gedeelte harer studies; voorts zoo </a:t>
            </a:r>
            <a:r>
              <a:rPr lang="nl-NL" sz="1600" dirty="0" err="1">
                <a:solidFill>
                  <a:srgbClr val="007BC7"/>
                </a:solidFill>
                <a:latin typeface="Varela Round" panose="00000500000000000000" pitchFamily="2" charset="-79"/>
                <a:ea typeface="Helvetica Neue"/>
                <a:cs typeface="Varela Round" panose="00000500000000000000" pitchFamily="2" charset="-79"/>
                <a:sym typeface="Helvetica Neue"/>
              </a:rPr>
              <a:t>noodig</a:t>
            </a:r>
            <a:r>
              <a:rPr lang="nl-NL" sz="1600" dirty="0">
                <a:solidFill>
                  <a:srgbClr val="007BC7"/>
                </a:solidFill>
                <a:latin typeface="Varela Round" panose="00000500000000000000" pitchFamily="2" charset="-79"/>
                <a:ea typeface="Helvetica Neue"/>
                <a:cs typeface="Varela Round" panose="00000500000000000000" pitchFamily="2" charset="-79"/>
                <a:sym typeface="Helvetica Neue"/>
              </a:rPr>
              <a:t> om vergunning de </a:t>
            </a:r>
            <a:r>
              <a:rPr lang="nl-NL" sz="1600" dirty="0" err="1">
                <a:solidFill>
                  <a:srgbClr val="007BC7"/>
                </a:solidFill>
                <a:latin typeface="Varela Round" panose="00000500000000000000" pitchFamily="2" charset="-79"/>
                <a:ea typeface="Helvetica Neue"/>
                <a:cs typeface="Varela Round" panose="00000500000000000000" pitchFamily="2" charset="-79"/>
                <a:sym typeface="Helvetica Neue"/>
              </a:rPr>
              <a:t>akademische</a:t>
            </a:r>
            <a:r>
              <a:rPr lang="nl-NL" sz="1600" dirty="0">
                <a:solidFill>
                  <a:srgbClr val="007BC7"/>
                </a:solidFill>
                <a:latin typeface="Varela Round" panose="00000500000000000000" pitchFamily="2" charset="-79"/>
                <a:ea typeface="Helvetica Neue"/>
                <a:cs typeface="Varela Round" panose="00000500000000000000" pitchFamily="2" charset="-79"/>
                <a:sym typeface="Helvetica Neue"/>
              </a:rPr>
              <a:t> lessen te Groningen te mogen bijwonen.</a:t>
            </a:r>
          </a:p>
          <a:p>
            <a:pPr marL="0" lvl="0" indent="0" algn="l" rtl="0">
              <a:lnSpc>
                <a:spcPct val="90000"/>
              </a:lnSpc>
              <a:spcBef>
                <a:spcPts val="0"/>
              </a:spcBef>
              <a:spcAft>
                <a:spcPts val="0"/>
              </a:spcAft>
              <a:buClr>
                <a:schemeClr val="dk1"/>
              </a:buClr>
              <a:buSzPts val="2800"/>
              <a:buNone/>
            </a:pPr>
            <a:r>
              <a:rPr lang="nl-NL" sz="1600" dirty="0">
                <a:solidFill>
                  <a:srgbClr val="007BC7"/>
                </a:solidFill>
                <a:latin typeface="Varela Round" panose="00000500000000000000" pitchFamily="2" charset="-79"/>
                <a:ea typeface="Helvetica Neue"/>
                <a:cs typeface="Varela Round" panose="00000500000000000000" pitchFamily="2" charset="-79"/>
                <a:sym typeface="Helvetica Neue"/>
              </a:rPr>
              <a:t>Het volgen dier lessen door </a:t>
            </a:r>
            <a:r>
              <a:rPr lang="nl-NL" sz="1600" dirty="0" err="1">
                <a:solidFill>
                  <a:srgbClr val="007BC7"/>
                </a:solidFill>
                <a:latin typeface="Varela Round" panose="00000500000000000000" pitchFamily="2" charset="-79"/>
                <a:ea typeface="Helvetica Neue"/>
                <a:cs typeface="Varela Round" panose="00000500000000000000" pitchFamily="2" charset="-79"/>
                <a:sym typeface="Helvetica Neue"/>
              </a:rPr>
              <a:t>eene</a:t>
            </a:r>
            <a:r>
              <a:rPr lang="nl-NL" sz="1600" dirty="0">
                <a:solidFill>
                  <a:srgbClr val="007BC7"/>
                </a:solidFill>
                <a:latin typeface="Varela Round" panose="00000500000000000000" pitchFamily="2" charset="-79"/>
                <a:ea typeface="Helvetica Neue"/>
                <a:cs typeface="Varela Round" panose="00000500000000000000" pitchFamily="2" charset="-79"/>
                <a:sym typeface="Helvetica Neue"/>
              </a:rPr>
              <a:t> vrouw zou naar het schijnt de eerste proef van dien aard</a:t>
            </a:r>
          </a:p>
          <a:p>
            <a:pPr marL="0" lvl="0" indent="0" algn="l" rtl="0">
              <a:lnSpc>
                <a:spcPct val="90000"/>
              </a:lnSpc>
              <a:spcBef>
                <a:spcPts val="0"/>
              </a:spcBef>
              <a:spcAft>
                <a:spcPts val="0"/>
              </a:spcAft>
              <a:buClr>
                <a:schemeClr val="dk1"/>
              </a:buClr>
              <a:buSzPts val="2800"/>
              <a:buNone/>
            </a:pPr>
            <a:r>
              <a:rPr lang="nl-NL" sz="1600" dirty="0">
                <a:solidFill>
                  <a:srgbClr val="007BC7"/>
                </a:solidFill>
                <a:latin typeface="Varela Round" panose="00000500000000000000" pitchFamily="2" charset="-79"/>
                <a:ea typeface="Helvetica Neue"/>
                <a:cs typeface="Varela Round" panose="00000500000000000000" pitchFamily="2" charset="-79"/>
                <a:sym typeface="Helvetica Neue"/>
              </a:rPr>
              <a:t>hier te lande wezen. Indien gij, ook bij nadere overweging, er geen bezwaar in ziet uwe dochter aan het </a:t>
            </a:r>
            <a:r>
              <a:rPr lang="nl-NL" sz="1600" dirty="0" err="1">
                <a:solidFill>
                  <a:srgbClr val="007BC7"/>
                </a:solidFill>
                <a:latin typeface="Varela Round" panose="00000500000000000000" pitchFamily="2" charset="-79"/>
                <a:ea typeface="Helvetica Neue"/>
                <a:cs typeface="Varela Round" panose="00000500000000000000" pitchFamily="2" charset="-79"/>
                <a:sym typeface="Helvetica Neue"/>
              </a:rPr>
              <a:t>Akademische</a:t>
            </a:r>
            <a:r>
              <a:rPr lang="nl-NL" sz="1600" dirty="0">
                <a:solidFill>
                  <a:srgbClr val="007BC7"/>
                </a:solidFill>
                <a:latin typeface="Varela Round" panose="00000500000000000000" pitchFamily="2" charset="-79"/>
                <a:ea typeface="Helvetica Neue"/>
                <a:cs typeface="Varela Round" panose="00000500000000000000" pitchFamily="2" charset="-79"/>
                <a:sym typeface="Helvetica Neue"/>
              </a:rPr>
              <a:t> onderwijs te doen laten deelnemen, zal de proef bij mij </a:t>
            </a:r>
            <a:r>
              <a:rPr lang="nl-NL" sz="1600" dirty="0" err="1">
                <a:solidFill>
                  <a:srgbClr val="007BC7"/>
                </a:solidFill>
                <a:latin typeface="Varela Round" panose="00000500000000000000" pitchFamily="2" charset="-79"/>
                <a:ea typeface="Helvetica Neue"/>
                <a:cs typeface="Varela Round" panose="00000500000000000000" pitchFamily="2" charset="-79"/>
                <a:sym typeface="Helvetica Neue"/>
              </a:rPr>
              <a:t>geene</a:t>
            </a:r>
            <a:r>
              <a:rPr lang="nl-NL" sz="1600" dirty="0">
                <a:solidFill>
                  <a:srgbClr val="007BC7"/>
                </a:solidFill>
                <a:latin typeface="Varela Round" panose="00000500000000000000" pitchFamily="2" charset="-79"/>
                <a:ea typeface="Helvetica Neue"/>
                <a:cs typeface="Varela Round" panose="00000500000000000000" pitchFamily="2" charset="-79"/>
                <a:sym typeface="Helvetica Neue"/>
              </a:rPr>
              <a:t> bedenking ontmoeten.</a:t>
            </a:r>
          </a:p>
          <a:p>
            <a:pPr marL="0" lvl="0" indent="0" algn="l" rtl="0">
              <a:lnSpc>
                <a:spcPct val="90000"/>
              </a:lnSpc>
              <a:spcBef>
                <a:spcPts val="0"/>
              </a:spcBef>
              <a:spcAft>
                <a:spcPts val="0"/>
              </a:spcAft>
              <a:buClr>
                <a:schemeClr val="dk1"/>
              </a:buClr>
              <a:buSzPts val="2800"/>
              <a:buNone/>
            </a:pPr>
            <a:r>
              <a:rPr lang="nl-NL" sz="1600" dirty="0">
                <a:solidFill>
                  <a:srgbClr val="007BC7"/>
                </a:solidFill>
                <a:latin typeface="Varela Round" panose="00000500000000000000" pitchFamily="2" charset="-79"/>
                <a:ea typeface="Helvetica Neue"/>
                <a:cs typeface="Varela Round" panose="00000500000000000000" pitchFamily="2" charset="-79"/>
                <a:sym typeface="Helvetica Neue"/>
              </a:rPr>
              <a:t>Dispensatie van het admissie examen &amp; van het verder verzochte komt eerst te pas wanneer het </a:t>
            </a:r>
            <a:r>
              <a:rPr lang="nl-NL" sz="1600" dirty="0" err="1">
                <a:solidFill>
                  <a:srgbClr val="007BC7"/>
                </a:solidFill>
                <a:latin typeface="Varela Round" panose="00000500000000000000" pitchFamily="2" charset="-79"/>
                <a:ea typeface="Helvetica Neue"/>
                <a:cs typeface="Varela Round" panose="00000500000000000000" pitchFamily="2" charset="-79"/>
                <a:sym typeface="Helvetica Neue"/>
              </a:rPr>
              <a:t>propaedeutische</a:t>
            </a:r>
            <a:r>
              <a:rPr lang="nl-NL" sz="1600" dirty="0">
                <a:solidFill>
                  <a:srgbClr val="007BC7"/>
                </a:solidFill>
                <a:latin typeface="Varela Round" panose="00000500000000000000" pitchFamily="2" charset="-79"/>
                <a:ea typeface="Helvetica Neue"/>
                <a:cs typeface="Varela Round" panose="00000500000000000000" pitchFamily="2" charset="-79"/>
                <a:sym typeface="Helvetica Neue"/>
              </a:rPr>
              <a:t> examen wordt afgelegd. Tegen dien tijd zou uwe dochter zich nader kunnen aanmelden.</a:t>
            </a:r>
          </a:p>
          <a:p>
            <a:pPr marL="0" lvl="0" indent="0" algn="l" rtl="0">
              <a:lnSpc>
                <a:spcPct val="90000"/>
              </a:lnSpc>
              <a:spcBef>
                <a:spcPts val="0"/>
              </a:spcBef>
              <a:spcAft>
                <a:spcPts val="0"/>
              </a:spcAft>
              <a:buClr>
                <a:schemeClr val="dk1"/>
              </a:buClr>
              <a:buSzPts val="2800"/>
              <a:buNone/>
            </a:pPr>
            <a:endParaRPr lang="nl-NL" sz="1600" dirty="0">
              <a:solidFill>
                <a:srgbClr val="007BC7"/>
              </a:solidFill>
              <a:latin typeface="Varela Round" panose="00000500000000000000" pitchFamily="2" charset="-79"/>
              <a:ea typeface="Helvetica Neue"/>
              <a:cs typeface="Varela Round" panose="00000500000000000000" pitchFamily="2" charset="-79"/>
              <a:sym typeface="Helvetica Neue"/>
            </a:endParaRPr>
          </a:p>
          <a:p>
            <a:pPr marL="0" lvl="0" indent="0" algn="l" rtl="0">
              <a:lnSpc>
                <a:spcPct val="90000"/>
              </a:lnSpc>
              <a:spcBef>
                <a:spcPts val="0"/>
              </a:spcBef>
              <a:spcAft>
                <a:spcPts val="0"/>
              </a:spcAft>
              <a:buClr>
                <a:schemeClr val="dk1"/>
              </a:buClr>
              <a:buSzPts val="2800"/>
              <a:buNone/>
            </a:pPr>
            <a:r>
              <a:rPr lang="nl-NL" sz="1600" dirty="0">
                <a:solidFill>
                  <a:srgbClr val="007BC7"/>
                </a:solidFill>
                <a:latin typeface="Varela Round" panose="00000500000000000000" pitchFamily="2" charset="-79"/>
                <a:ea typeface="Helvetica Neue"/>
                <a:cs typeface="Varela Round" panose="00000500000000000000" pitchFamily="2" charset="-79"/>
                <a:sym typeface="Helvetica Neue"/>
              </a:rPr>
              <a:t>De Minister</a:t>
            </a:r>
          </a:p>
        </p:txBody>
      </p:sp>
      <p:grpSp>
        <p:nvGrpSpPr>
          <p:cNvPr id="113" name="Group 112">
            <a:extLst>
              <a:ext uri="{FF2B5EF4-FFF2-40B4-BE49-F238E27FC236}">
                <a16:creationId xmlns:a16="http://schemas.microsoft.com/office/drawing/2014/main" id="{11002ACD-3B0C-4885-8754-8A00E926FE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14" name="Oval 113">
              <a:extLst>
                <a:ext uri="{FF2B5EF4-FFF2-40B4-BE49-F238E27FC236}">
                  <a16:creationId xmlns:a16="http://schemas.microsoft.com/office/drawing/2014/main" id="{DF0313CD-4196-4456-A70D-5EE2B995B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5" name="Oval 114">
              <a:extLst>
                <a:ext uri="{FF2B5EF4-FFF2-40B4-BE49-F238E27FC236}">
                  <a16:creationId xmlns:a16="http://schemas.microsoft.com/office/drawing/2014/main" id="{80DE0B32-9EE8-4975-AD48-3855B0A82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2" name="Afbeelding 1" descr="Afbeelding met Lettertype, Graphics, logo, tekst&#10;&#10;Automatisch gegenereerde beschrijving">
            <a:extLst>
              <a:ext uri="{FF2B5EF4-FFF2-40B4-BE49-F238E27FC236}">
                <a16:creationId xmlns:a16="http://schemas.microsoft.com/office/drawing/2014/main" id="{5C6B607A-BD25-A117-6105-0B26777C383D}"/>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8874" y="66484"/>
            <a:ext cx="1189212" cy="692468"/>
          </a:xfrm>
          <a:prstGeom prst="rect">
            <a:avLst/>
          </a:prstGeom>
        </p:spPr>
      </p:pic>
      <p:sp>
        <p:nvSpPr>
          <p:cNvPr id="3" name="Tekstvak 2">
            <a:extLst>
              <a:ext uri="{FF2B5EF4-FFF2-40B4-BE49-F238E27FC236}">
                <a16:creationId xmlns:a16="http://schemas.microsoft.com/office/drawing/2014/main" id="{7DE75A91-FE64-96AC-E419-0F9C63D7B730}"/>
              </a:ext>
            </a:extLst>
          </p:cNvPr>
          <p:cNvSpPr txBox="1"/>
          <p:nvPr/>
        </p:nvSpPr>
        <p:spPr>
          <a:xfrm>
            <a:off x="9012100" y="1754114"/>
            <a:ext cx="3081058" cy="338554"/>
          </a:xfrm>
          <a:prstGeom prst="rect">
            <a:avLst/>
          </a:prstGeom>
          <a:solidFill>
            <a:srgbClr val="FDF6BC"/>
          </a:solidFill>
        </p:spPr>
        <p:txBody>
          <a:bodyPr wrap="square">
            <a:spAutoFit/>
          </a:bodyPr>
          <a:lstStyle/>
          <a:p>
            <a:pPr algn="l"/>
            <a:r>
              <a:rPr lang="nl-NL" sz="800" b="1" i="0" dirty="0" err="1">
                <a:solidFill>
                  <a:srgbClr val="5A4D4C"/>
                </a:solidFill>
                <a:effectLst/>
                <a:latin typeface="montserrat" panose="00000500000000000000" pitchFamily="2" charset="0"/>
              </a:rPr>
              <a:t>Propaedeutische</a:t>
            </a:r>
            <a:r>
              <a:rPr lang="nl-NL" sz="800" b="1" i="0" dirty="0">
                <a:solidFill>
                  <a:srgbClr val="5A4D4C"/>
                </a:solidFill>
                <a:effectLst/>
                <a:latin typeface="montserrat" panose="00000500000000000000" pitchFamily="2" charset="0"/>
              </a:rPr>
              <a:t> examen: </a:t>
            </a:r>
            <a:r>
              <a:rPr lang="nl-NL" sz="800" i="0" dirty="0">
                <a:solidFill>
                  <a:srgbClr val="5A4D4C"/>
                </a:solidFill>
                <a:effectLst/>
                <a:latin typeface="montserrat" panose="00000500000000000000" pitchFamily="2" charset="0"/>
              </a:rPr>
              <a:t>examen waarmee het eerste jaar van een universitaire studie wordt afgesloten.</a:t>
            </a:r>
          </a:p>
        </p:txBody>
      </p:sp>
    </p:spTree>
    <p:extLst>
      <p:ext uri="{BB962C8B-B14F-4D97-AF65-F5344CB8AC3E}">
        <p14:creationId xmlns:p14="http://schemas.microsoft.com/office/powerpoint/2010/main" val="401766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102"/>
                                        </p:tgtEl>
                                        <p:attrNameLst>
                                          <p:attrName>style.visibility</p:attrName>
                                        </p:attrNameLst>
                                      </p:cBhvr>
                                      <p:to>
                                        <p:strVal val="visible"/>
                                      </p:to>
                                    </p:set>
                                    <p:animEffect transition="in" filter="fade">
                                      <p:cBhvr>
                                        <p:cTn id="7" dur="4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1"/>
        <p:cNvGrpSpPr/>
        <p:nvPr/>
      </p:nvGrpSpPr>
      <p:grpSpPr>
        <a:xfrm>
          <a:off x="0" y="0"/>
          <a:ext cx="0" cy="0"/>
          <a:chOff x="0" y="0"/>
          <a:chExt cx="0" cy="0"/>
        </a:xfrm>
      </p:grpSpPr>
      <p:grpSp>
        <p:nvGrpSpPr>
          <p:cNvPr id="107" name="Group 106">
            <a:extLst>
              <a:ext uri="{FF2B5EF4-FFF2-40B4-BE49-F238E27FC236}">
                <a16:creationId xmlns:a16="http://schemas.microsoft.com/office/drawing/2014/main" id="{16DBFAD4-B5FC-442B-A283-381B01B19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08" name="Oval 107">
              <a:extLst>
                <a:ext uri="{FF2B5EF4-FFF2-40B4-BE49-F238E27FC236}">
                  <a16:creationId xmlns:a16="http://schemas.microsoft.com/office/drawing/2014/main" id="{9B649DC7-8769-4383-A6F2-8F366BA7A1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nl-NL"/>
            </a:p>
          </p:txBody>
        </p:sp>
        <p:sp>
          <p:nvSpPr>
            <p:cNvPr id="109" name="Oval 108">
              <a:extLst>
                <a:ext uri="{FF2B5EF4-FFF2-40B4-BE49-F238E27FC236}">
                  <a16:creationId xmlns:a16="http://schemas.microsoft.com/office/drawing/2014/main" id="{0C67FD53-2686-4E0E-BA49-976F78F9A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nl-NL"/>
            </a:p>
          </p:txBody>
        </p:sp>
      </p:grpSp>
      <p:sp>
        <p:nvSpPr>
          <p:cNvPr id="111" name="Rectangle 110">
            <a:extLst>
              <a:ext uri="{FF2B5EF4-FFF2-40B4-BE49-F238E27FC236}">
                <a16:creationId xmlns:a16="http://schemas.microsoft.com/office/drawing/2014/main" id="{3964958D-AF5D-4863-B5FB-83F6B8CB1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12188656" cy="6857999"/>
          </a:xfrm>
          <a:prstGeom prst="rect">
            <a:avLst/>
          </a:prstGeom>
          <a:blipFill dpi="0" rotWithShape="1">
            <a:blip r:embed="rId5">
              <a:alphaModFix amt="60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Google Shape;102;p11"/>
          <p:cNvSpPr txBox="1">
            <a:spLocks noGrp="1"/>
          </p:cNvSpPr>
          <p:nvPr>
            <p:ph type="title"/>
          </p:nvPr>
        </p:nvSpPr>
        <p:spPr>
          <a:xfrm>
            <a:off x="4970109" y="484632"/>
            <a:ext cx="6730277" cy="1609344"/>
          </a:xfrm>
          <a:prstGeom prst="rect">
            <a:avLst/>
          </a:prstGeom>
          <a:ln>
            <a:noFill/>
          </a:ln>
        </p:spPr>
        <p:txBody>
          <a:bodyPr spcFirstLastPara="1" vert="horz" lIns="91440" tIns="45720" rIns="91440" bIns="45720" rtlCol="0" anchor="ctr" anchorCtr="0">
            <a:normAutofit/>
          </a:bodyPr>
          <a:lstStyle/>
          <a:p>
            <a:pPr marL="0" lvl="0" indent="0">
              <a:spcAft>
                <a:spcPts val="0"/>
              </a:spcAft>
              <a:buClr>
                <a:schemeClr val="dk1"/>
              </a:buClr>
              <a:buSzPts val="4400"/>
            </a:pPr>
            <a:r>
              <a:rPr lang="en-US" sz="4800" b="1" dirty="0">
                <a:sym typeface="Helvetica Neue"/>
              </a:rPr>
              <a:t>Tweede Brief</a:t>
            </a:r>
            <a:endParaRPr lang="en-US" sz="4800" b="1" dirty="0"/>
          </a:p>
        </p:txBody>
      </p:sp>
      <p:pic>
        <p:nvPicPr>
          <p:cNvPr id="6" name="Afbeelding 5">
            <a:extLst>
              <a:ext uri="{FF2B5EF4-FFF2-40B4-BE49-F238E27FC236}">
                <a16:creationId xmlns:a16="http://schemas.microsoft.com/office/drawing/2014/main" id="{446CB5FF-2006-01FE-1A48-1E72DD7D07B3}"/>
              </a:ext>
            </a:extLst>
          </p:cNvPr>
          <p:cNvPicPr>
            <a:picLocks noChangeAspect="1"/>
          </p:cNvPicPr>
          <p:nvPr/>
        </p:nvPicPr>
        <p:blipFill>
          <a:blip r:embed="rId7" cstate="print">
            <a:extLst>
              <a:ext uri="{28A0092B-C50C-407E-A947-70E740481C1C}">
                <a14:useLocalDpi xmlns:a14="http://schemas.microsoft.com/office/drawing/2010/main" val="0"/>
              </a:ext>
            </a:extLst>
          </a:blip>
          <a:srcRect t="4889" b="4889"/>
          <a:stretch/>
        </p:blipFill>
        <p:spPr>
          <a:xfrm>
            <a:off x="3344" y="10"/>
            <a:ext cx="4646726" cy="6857990"/>
          </a:xfrm>
          <a:prstGeom prst="rect">
            <a:avLst/>
          </a:prstGeom>
        </p:spPr>
      </p:pic>
      <p:sp>
        <p:nvSpPr>
          <p:cNvPr id="4" name="Tijdelijke aanduiding voor tekst 3">
            <a:extLst>
              <a:ext uri="{FF2B5EF4-FFF2-40B4-BE49-F238E27FC236}">
                <a16:creationId xmlns:a16="http://schemas.microsoft.com/office/drawing/2014/main" id="{E4D07A5F-FFE6-E6C4-77B2-313B007AA52A}"/>
              </a:ext>
            </a:extLst>
          </p:cNvPr>
          <p:cNvSpPr>
            <a:spLocks noGrp="1"/>
          </p:cNvSpPr>
          <p:nvPr>
            <p:ph type="body" sz="half" idx="2"/>
          </p:nvPr>
        </p:nvSpPr>
        <p:spPr>
          <a:xfrm>
            <a:off x="4970109" y="2121408"/>
            <a:ext cx="6859622" cy="4050792"/>
          </a:xfrm>
        </p:spPr>
        <p:txBody>
          <a:bodyPr vert="horz" lIns="91440" tIns="45720" rIns="91440" bIns="45720" rtlCol="0">
            <a:normAutofit/>
          </a:bodyPr>
          <a:lstStyle/>
          <a:p>
            <a:pPr marL="0" lvl="0" indent="0" algn="l" rtl="0">
              <a:lnSpc>
                <a:spcPct val="90000"/>
              </a:lnSpc>
              <a:spcBef>
                <a:spcPts val="0"/>
              </a:spcBef>
              <a:spcAft>
                <a:spcPts val="0"/>
              </a:spcAft>
              <a:buClr>
                <a:schemeClr val="dk1"/>
              </a:buClr>
              <a:buSzPts val="2800"/>
              <a:buNone/>
            </a:pPr>
            <a:r>
              <a:rPr lang="nl-NL" sz="1600" dirty="0">
                <a:solidFill>
                  <a:srgbClr val="007BC7"/>
                </a:solidFill>
                <a:latin typeface="Varela Round" panose="00000500000000000000" pitchFamily="2" charset="-79"/>
                <a:ea typeface="Helvetica Neue"/>
                <a:cs typeface="Varela Round" panose="00000500000000000000" pitchFamily="2" charset="-79"/>
                <a:sym typeface="Helvetica Neue"/>
              </a:rPr>
              <a:t>Verzonden 27 Maart 1871, No 734</a:t>
            </a:r>
          </a:p>
          <a:p>
            <a:pPr marL="0" lvl="0" indent="0" algn="l" rtl="0">
              <a:lnSpc>
                <a:spcPct val="90000"/>
              </a:lnSpc>
              <a:spcBef>
                <a:spcPts val="0"/>
              </a:spcBef>
              <a:spcAft>
                <a:spcPts val="0"/>
              </a:spcAft>
              <a:buClr>
                <a:schemeClr val="dk1"/>
              </a:buClr>
              <a:buSzPts val="2800"/>
              <a:buNone/>
            </a:pPr>
            <a:r>
              <a:rPr lang="nl-NL" sz="1600" dirty="0">
                <a:solidFill>
                  <a:srgbClr val="007BC7"/>
                </a:solidFill>
                <a:latin typeface="Varela Round" panose="00000500000000000000" pitchFamily="2" charset="-79"/>
                <a:ea typeface="Helvetica Neue"/>
                <a:cs typeface="Varela Round" panose="00000500000000000000" pitchFamily="2" charset="-79"/>
                <a:sym typeface="Helvetica Neue"/>
              </a:rPr>
              <a:t>Vervolg op de brief van 24 Maart 1871, No 28/5 afdeling</a:t>
            </a:r>
          </a:p>
          <a:p>
            <a:pPr marL="0" lvl="0" indent="0" algn="l" rtl="0">
              <a:lnSpc>
                <a:spcPct val="90000"/>
              </a:lnSpc>
              <a:spcBef>
                <a:spcPts val="0"/>
              </a:spcBef>
              <a:spcAft>
                <a:spcPts val="0"/>
              </a:spcAft>
              <a:buClr>
                <a:schemeClr val="dk1"/>
              </a:buClr>
              <a:buSzPts val="2800"/>
              <a:buNone/>
            </a:pPr>
            <a:endParaRPr lang="nl-NL" sz="1600" dirty="0">
              <a:solidFill>
                <a:srgbClr val="007BC7"/>
              </a:solidFill>
              <a:latin typeface="Varela Round" panose="00000500000000000000" pitchFamily="2" charset="-79"/>
              <a:ea typeface="Helvetica Neue"/>
              <a:cs typeface="Varela Round" panose="00000500000000000000" pitchFamily="2" charset="-79"/>
              <a:sym typeface="Helvetica Neue"/>
            </a:endParaRPr>
          </a:p>
          <a:p>
            <a:pPr marL="0" lvl="0" indent="0" algn="l" rtl="0">
              <a:lnSpc>
                <a:spcPct val="90000"/>
              </a:lnSpc>
              <a:spcBef>
                <a:spcPts val="0"/>
              </a:spcBef>
              <a:spcAft>
                <a:spcPts val="0"/>
              </a:spcAft>
              <a:buClr>
                <a:schemeClr val="dk1"/>
              </a:buClr>
              <a:buSzPts val="2800"/>
              <a:buNone/>
            </a:pPr>
            <a:r>
              <a:rPr lang="nl-NL" sz="1600" dirty="0">
                <a:solidFill>
                  <a:srgbClr val="007BC7"/>
                </a:solidFill>
                <a:latin typeface="Varela Round" panose="00000500000000000000" pitchFamily="2" charset="-79"/>
                <a:ea typeface="Helvetica Neue"/>
                <a:cs typeface="Varela Round" panose="00000500000000000000" pitchFamily="2" charset="-79"/>
                <a:sym typeface="Helvetica Neue"/>
              </a:rPr>
              <a:t>Aan de heer A. Jakobs, huisarts en verloskundige te Sappemeer.</a:t>
            </a:r>
          </a:p>
          <a:p>
            <a:pPr marL="0" lvl="0" indent="0" algn="l" rtl="0">
              <a:lnSpc>
                <a:spcPct val="90000"/>
              </a:lnSpc>
              <a:spcBef>
                <a:spcPts val="0"/>
              </a:spcBef>
              <a:spcAft>
                <a:spcPts val="0"/>
              </a:spcAft>
              <a:buClr>
                <a:schemeClr val="dk1"/>
              </a:buClr>
              <a:buSzPts val="2800"/>
              <a:buNone/>
            </a:pPr>
            <a:r>
              <a:rPr lang="nl-NL" sz="1600" dirty="0">
                <a:solidFill>
                  <a:srgbClr val="007BC7"/>
                </a:solidFill>
                <a:latin typeface="Varela Round" panose="00000500000000000000" pitchFamily="2" charset="-79"/>
                <a:ea typeface="Helvetica Neue"/>
                <a:cs typeface="Varela Round" panose="00000500000000000000" pitchFamily="2" charset="-79"/>
                <a:sym typeface="Helvetica Neue"/>
              </a:rPr>
              <a:t>Van uw dochter ontving ik het verzoek om vrijstelling van het zogenoemde toelatingsexamen en de toelatingseisen voor Latijn, Grieks en logica en toestemming om aan de universiteit van Groningen te studeren.</a:t>
            </a:r>
          </a:p>
          <a:p>
            <a:pPr marL="0" lvl="0" indent="0" algn="l" rtl="0">
              <a:lnSpc>
                <a:spcPct val="90000"/>
              </a:lnSpc>
              <a:spcBef>
                <a:spcPts val="0"/>
              </a:spcBef>
              <a:spcAft>
                <a:spcPts val="0"/>
              </a:spcAft>
              <a:buClr>
                <a:schemeClr val="dk1"/>
              </a:buClr>
              <a:buSzPts val="2800"/>
              <a:buNone/>
            </a:pPr>
            <a:r>
              <a:rPr lang="nl-NL" sz="1600" dirty="0">
                <a:solidFill>
                  <a:srgbClr val="007BC7"/>
                </a:solidFill>
                <a:latin typeface="Varela Round" panose="00000500000000000000" pitchFamily="2" charset="-79"/>
                <a:ea typeface="Helvetica Neue"/>
                <a:cs typeface="Varela Round" panose="00000500000000000000" pitchFamily="2" charset="-79"/>
                <a:sym typeface="Helvetica Neue"/>
              </a:rPr>
              <a:t>Het zou kennelijk de eerste keer zijn dat een vrouw in dit land de proef ondergaat om te gaan studeren. Indien u ook bij nader inzien er geen bezwaar tegen heeft als uw dochter gaat studeren, dan zijn er van mijn kant geen bedenkingen tegen deze proef.</a:t>
            </a:r>
          </a:p>
          <a:p>
            <a:pPr marL="0" lvl="0" indent="0" algn="l" rtl="0">
              <a:lnSpc>
                <a:spcPct val="90000"/>
              </a:lnSpc>
              <a:spcBef>
                <a:spcPts val="0"/>
              </a:spcBef>
              <a:spcAft>
                <a:spcPts val="0"/>
              </a:spcAft>
              <a:buClr>
                <a:schemeClr val="dk1"/>
              </a:buClr>
              <a:buSzPts val="2800"/>
              <a:buNone/>
            </a:pPr>
            <a:r>
              <a:rPr lang="nl-NL" sz="1600" dirty="0">
                <a:solidFill>
                  <a:srgbClr val="007BC7"/>
                </a:solidFill>
                <a:latin typeface="Varela Round" panose="00000500000000000000" pitchFamily="2" charset="-79"/>
                <a:ea typeface="Helvetica Neue"/>
                <a:cs typeface="Varela Round" panose="00000500000000000000" pitchFamily="2" charset="-79"/>
                <a:sym typeface="Helvetica Neue"/>
              </a:rPr>
              <a:t>Vrijstelling van het toelatingsexamen en van de overige toelatingseisen zijn pas aan de orde wanneer eerst de propedeuse is gehaald. Tegen die tijd kan uw dochter zich hiervoor opnieuw melden.</a:t>
            </a:r>
          </a:p>
          <a:p>
            <a:pPr marL="0" lvl="0" indent="0" algn="l" rtl="0">
              <a:lnSpc>
                <a:spcPct val="90000"/>
              </a:lnSpc>
              <a:spcBef>
                <a:spcPts val="0"/>
              </a:spcBef>
              <a:spcAft>
                <a:spcPts val="0"/>
              </a:spcAft>
              <a:buClr>
                <a:schemeClr val="dk1"/>
              </a:buClr>
              <a:buSzPts val="2800"/>
              <a:buNone/>
            </a:pPr>
            <a:endParaRPr lang="nl-NL" sz="1600" dirty="0">
              <a:solidFill>
                <a:srgbClr val="007BC7"/>
              </a:solidFill>
              <a:latin typeface="Varela Round" panose="00000500000000000000" pitchFamily="2" charset="-79"/>
              <a:ea typeface="Helvetica Neue"/>
              <a:cs typeface="Varela Round" panose="00000500000000000000" pitchFamily="2" charset="-79"/>
              <a:sym typeface="Helvetica Neue"/>
            </a:endParaRPr>
          </a:p>
          <a:p>
            <a:pPr marL="0" lvl="0" indent="0" algn="l" rtl="0">
              <a:lnSpc>
                <a:spcPct val="90000"/>
              </a:lnSpc>
              <a:spcBef>
                <a:spcPts val="0"/>
              </a:spcBef>
              <a:spcAft>
                <a:spcPts val="0"/>
              </a:spcAft>
              <a:buClr>
                <a:schemeClr val="dk1"/>
              </a:buClr>
              <a:buSzPts val="2800"/>
              <a:buNone/>
            </a:pPr>
            <a:r>
              <a:rPr lang="nl-NL" sz="1600" dirty="0">
                <a:solidFill>
                  <a:srgbClr val="007BC7"/>
                </a:solidFill>
                <a:latin typeface="Varela Round" panose="00000500000000000000" pitchFamily="2" charset="-79"/>
                <a:ea typeface="Helvetica Neue"/>
                <a:cs typeface="Varela Round" panose="00000500000000000000" pitchFamily="2" charset="-79"/>
                <a:sym typeface="Helvetica Neue"/>
              </a:rPr>
              <a:t>De Minister</a:t>
            </a:r>
          </a:p>
        </p:txBody>
      </p:sp>
      <p:grpSp>
        <p:nvGrpSpPr>
          <p:cNvPr id="113" name="Group 112">
            <a:extLst>
              <a:ext uri="{FF2B5EF4-FFF2-40B4-BE49-F238E27FC236}">
                <a16:creationId xmlns:a16="http://schemas.microsoft.com/office/drawing/2014/main" id="{11002ACD-3B0C-4885-8754-8A00E926FE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14" name="Oval 113">
              <a:extLst>
                <a:ext uri="{FF2B5EF4-FFF2-40B4-BE49-F238E27FC236}">
                  <a16:creationId xmlns:a16="http://schemas.microsoft.com/office/drawing/2014/main" id="{DF0313CD-4196-4456-A70D-5EE2B995B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5" name="Oval 114">
              <a:extLst>
                <a:ext uri="{FF2B5EF4-FFF2-40B4-BE49-F238E27FC236}">
                  <a16:creationId xmlns:a16="http://schemas.microsoft.com/office/drawing/2014/main" id="{80DE0B32-9EE8-4975-AD48-3855B0A82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2" name="Afbeelding 1" descr="Afbeelding met Lettertype, Graphics, logo, tekst&#10;&#10;Automatisch gegenereerde beschrijving">
            <a:extLst>
              <a:ext uri="{FF2B5EF4-FFF2-40B4-BE49-F238E27FC236}">
                <a16:creationId xmlns:a16="http://schemas.microsoft.com/office/drawing/2014/main" id="{5C6B607A-BD25-A117-6105-0B26777C383D}"/>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8874" y="66484"/>
            <a:ext cx="1189212" cy="692468"/>
          </a:xfrm>
          <a:prstGeom prst="rect">
            <a:avLst/>
          </a:prstGeom>
        </p:spPr>
      </p:pic>
      <p:sp>
        <p:nvSpPr>
          <p:cNvPr id="3" name="Tekstvak 2">
            <a:extLst>
              <a:ext uri="{FF2B5EF4-FFF2-40B4-BE49-F238E27FC236}">
                <a16:creationId xmlns:a16="http://schemas.microsoft.com/office/drawing/2014/main" id="{7DE75A91-FE64-96AC-E419-0F9C63D7B730}"/>
              </a:ext>
            </a:extLst>
          </p:cNvPr>
          <p:cNvSpPr txBox="1"/>
          <p:nvPr/>
        </p:nvSpPr>
        <p:spPr>
          <a:xfrm>
            <a:off x="9026182" y="1768258"/>
            <a:ext cx="3081058" cy="338554"/>
          </a:xfrm>
          <a:prstGeom prst="rect">
            <a:avLst/>
          </a:prstGeom>
          <a:solidFill>
            <a:srgbClr val="FDF6BC"/>
          </a:solidFill>
        </p:spPr>
        <p:txBody>
          <a:bodyPr wrap="square">
            <a:spAutoFit/>
          </a:bodyPr>
          <a:lstStyle/>
          <a:p>
            <a:pPr algn="l"/>
            <a:r>
              <a:rPr lang="nl-NL" sz="800" b="1" i="0" dirty="0">
                <a:solidFill>
                  <a:srgbClr val="5A4D4C"/>
                </a:solidFill>
                <a:effectLst/>
                <a:latin typeface="montserrat" panose="00000500000000000000" pitchFamily="2" charset="0"/>
              </a:rPr>
              <a:t>Propedeuse: </a:t>
            </a:r>
            <a:r>
              <a:rPr lang="nl-NL" sz="800" i="0" dirty="0">
                <a:solidFill>
                  <a:srgbClr val="5A4D4C"/>
                </a:solidFill>
                <a:effectLst/>
                <a:latin typeface="montserrat" panose="00000500000000000000" pitchFamily="2" charset="0"/>
              </a:rPr>
              <a:t>examen waarmee het eerste jaar van een universitaire studie wordt afgesloten.</a:t>
            </a:r>
          </a:p>
        </p:txBody>
      </p:sp>
    </p:spTree>
    <p:extLst>
      <p:ext uri="{BB962C8B-B14F-4D97-AF65-F5344CB8AC3E}">
        <p14:creationId xmlns:p14="http://schemas.microsoft.com/office/powerpoint/2010/main" val="1707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102"/>
                                        </p:tgtEl>
                                        <p:attrNameLst>
                                          <p:attrName>style.visibility</p:attrName>
                                        </p:attrNameLst>
                                      </p:cBhvr>
                                      <p:to>
                                        <p:strVal val="visible"/>
                                      </p:to>
                                    </p:set>
                                    <p:animEffect transition="in" filter="fade">
                                      <p:cBhvr>
                                        <p:cTn id="7" dur="4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21000" b="-21000"/>
          </a:stretch>
        </a:blipFill>
        <a:effectLst/>
      </p:bgPr>
    </p:bg>
    <p:spTree>
      <p:nvGrpSpPr>
        <p:cNvPr id="1" name="Shape 138"/>
        <p:cNvGrpSpPr/>
        <p:nvPr/>
      </p:nvGrpSpPr>
      <p:grpSpPr>
        <a:xfrm>
          <a:off x="0" y="0"/>
          <a:ext cx="0" cy="0"/>
          <a:chOff x="0" y="0"/>
          <a:chExt cx="0" cy="0"/>
        </a:xfrm>
      </p:grpSpPr>
      <p:sp>
        <p:nvSpPr>
          <p:cNvPr id="140" name="Google Shape;140;p13"/>
          <p:cNvSpPr txBox="1">
            <a:spLocks noGrp="1"/>
          </p:cNvSpPr>
          <p:nvPr>
            <p:ph type="title"/>
          </p:nvPr>
        </p:nvSpPr>
        <p:spPr>
          <a:xfrm>
            <a:off x="890337" y="1159726"/>
            <a:ext cx="4553533" cy="304651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5000"/>
              <a:buFont typeface="Calibri"/>
              <a:buNone/>
            </a:pPr>
            <a:r>
              <a:rPr lang="nl-NL" sz="5000" b="1" dirty="0"/>
              <a:t>Heeft Aletta Jacobs het doel van haar brief bereikt?</a:t>
            </a:r>
            <a:endParaRPr sz="5000" b="1" dirty="0"/>
          </a:p>
        </p:txBody>
      </p:sp>
      <p:sp>
        <p:nvSpPr>
          <p:cNvPr id="141" name="Google Shape;141;p13"/>
          <p:cNvSpPr txBox="1">
            <a:spLocks noGrp="1"/>
          </p:cNvSpPr>
          <p:nvPr>
            <p:ph idx="1"/>
          </p:nvPr>
        </p:nvSpPr>
        <p:spPr>
          <a:xfrm>
            <a:off x="890338" y="4636008"/>
            <a:ext cx="4010845" cy="157276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nl-NL" sz="2400" dirty="0"/>
              <a:t>Leg je antwoord uit.</a:t>
            </a:r>
            <a:endParaRPr sz="2400" dirty="0"/>
          </a:p>
        </p:txBody>
      </p:sp>
      <p:sp>
        <p:nvSpPr>
          <p:cNvPr id="142" name="Google Shape;142;p13"/>
          <p:cNvSpPr/>
          <p:nvPr/>
        </p:nvSpPr>
        <p:spPr>
          <a:xfrm>
            <a:off x="890338" y="4409267"/>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rgbClr val="007BC7"/>
          </a:solidFill>
          <a:ln w="44450" cap="rnd" cmpd="sng">
            <a:solidFill>
              <a:srgbClr val="007BC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43" name="Google Shape;143;p13"/>
          <p:cNvPicPr preferRelativeResize="0"/>
          <p:nvPr/>
        </p:nvPicPr>
        <p:blipFill>
          <a:blip r:embed="rId4" cstate="print">
            <a:extLst>
              <a:ext uri="{28A0092B-C50C-407E-A947-70E740481C1C}">
                <a14:useLocalDpi xmlns:a14="http://schemas.microsoft.com/office/drawing/2010/main" val="0"/>
              </a:ext>
            </a:extLst>
          </a:blip>
          <a:srcRect/>
          <a:stretch/>
        </p:blipFill>
        <p:spPr>
          <a:xfrm>
            <a:off x="7289935" y="10"/>
            <a:ext cx="4899017" cy="6857990"/>
          </a:xfrm>
          <a:custGeom>
            <a:avLst/>
            <a:gdLst/>
            <a:ahLst/>
            <a:cxnLst/>
            <a:rect l="l" t="t" r="r" b="b"/>
            <a:pathLst>
              <a:path w="6878775" h="6858000" extrusionOk="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pic>
        <p:nvPicPr>
          <p:cNvPr id="2" name="Afbeelding 1" descr="Afbeelding met Lettertype, Graphics, logo, tekst&#10;&#10;Automatisch gegenereerde beschrijving">
            <a:extLst>
              <a:ext uri="{FF2B5EF4-FFF2-40B4-BE49-F238E27FC236}">
                <a16:creationId xmlns:a16="http://schemas.microsoft.com/office/drawing/2014/main" id="{057F7BA9-A281-6BE0-D8A2-1DB7A481439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8874" y="66484"/>
            <a:ext cx="1189212" cy="6924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41">
                                            <p:txEl>
                                              <p:pRg st="0" end="0"/>
                                            </p:txEl>
                                          </p:spTgt>
                                        </p:tgtEl>
                                        <p:attrNameLst>
                                          <p:attrName>style.visibility</p:attrName>
                                        </p:attrNameLst>
                                      </p:cBhvr>
                                      <p:to>
                                        <p:strVal val="visible"/>
                                      </p:to>
                                    </p:set>
                                    <p:animEffect transition="in" filter="fade">
                                      <p:cBhvr>
                                        <p:cTn id="7" dur="750"/>
                                        <p:tgtEl>
                                          <p:spTgt spid="1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21000" b="-21000"/>
          </a:stretch>
        </a:blipFill>
        <a:effectLst/>
      </p:bgPr>
    </p:bg>
    <p:spTree>
      <p:nvGrpSpPr>
        <p:cNvPr id="1" name="Shape 138"/>
        <p:cNvGrpSpPr/>
        <p:nvPr/>
      </p:nvGrpSpPr>
      <p:grpSpPr>
        <a:xfrm>
          <a:off x="0" y="0"/>
          <a:ext cx="0" cy="0"/>
          <a:chOff x="0" y="0"/>
          <a:chExt cx="0" cy="0"/>
        </a:xfrm>
      </p:grpSpPr>
      <p:sp>
        <p:nvSpPr>
          <p:cNvPr id="140" name="Google Shape;140;p13"/>
          <p:cNvSpPr txBox="1">
            <a:spLocks noGrp="1"/>
          </p:cNvSpPr>
          <p:nvPr>
            <p:ph type="title"/>
          </p:nvPr>
        </p:nvSpPr>
        <p:spPr>
          <a:xfrm>
            <a:off x="890337" y="1159726"/>
            <a:ext cx="4899016" cy="304651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5000"/>
              <a:buFont typeface="Calibri"/>
              <a:buNone/>
            </a:pPr>
            <a:r>
              <a:rPr lang="nl-NL" sz="5000" b="1" dirty="0"/>
              <a:t>Aletta Jacobs’ brieven zijn representatief voor hun tijd</a:t>
            </a:r>
            <a:endParaRPr sz="5000" b="1" dirty="0"/>
          </a:p>
        </p:txBody>
      </p:sp>
      <p:sp>
        <p:nvSpPr>
          <p:cNvPr id="141" name="Google Shape;141;p13"/>
          <p:cNvSpPr txBox="1">
            <a:spLocks noGrp="1"/>
          </p:cNvSpPr>
          <p:nvPr>
            <p:ph idx="1"/>
          </p:nvPr>
        </p:nvSpPr>
        <p:spPr>
          <a:xfrm>
            <a:off x="890338" y="4636008"/>
            <a:ext cx="4010845" cy="157276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nl-NL" sz="2400" dirty="0"/>
              <a:t>Onderbouw de stelling met drie argumenten.</a:t>
            </a:r>
            <a:endParaRPr sz="2400" dirty="0"/>
          </a:p>
        </p:txBody>
      </p:sp>
      <p:sp>
        <p:nvSpPr>
          <p:cNvPr id="142" name="Google Shape;142;p13"/>
          <p:cNvSpPr/>
          <p:nvPr/>
        </p:nvSpPr>
        <p:spPr>
          <a:xfrm>
            <a:off x="890338" y="4409267"/>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rgbClr val="007BC7"/>
          </a:solidFill>
          <a:ln w="44450" cap="rnd" cmpd="sng">
            <a:solidFill>
              <a:srgbClr val="007BC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43" name="Google Shape;143;p13"/>
          <p:cNvPicPr preferRelativeResize="0"/>
          <p:nvPr/>
        </p:nvPicPr>
        <p:blipFill>
          <a:blip r:embed="rId4" cstate="print">
            <a:extLst>
              <a:ext uri="{28A0092B-C50C-407E-A947-70E740481C1C}">
                <a14:useLocalDpi xmlns:a14="http://schemas.microsoft.com/office/drawing/2010/main" val="0"/>
              </a:ext>
            </a:extLst>
          </a:blip>
          <a:srcRect/>
          <a:stretch/>
        </p:blipFill>
        <p:spPr>
          <a:xfrm>
            <a:off x="7289935" y="10"/>
            <a:ext cx="4899017" cy="6857990"/>
          </a:xfrm>
          <a:custGeom>
            <a:avLst/>
            <a:gdLst/>
            <a:ahLst/>
            <a:cxnLst/>
            <a:rect l="l" t="t" r="r" b="b"/>
            <a:pathLst>
              <a:path w="6878775" h="6858000" extrusionOk="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pic>
        <p:nvPicPr>
          <p:cNvPr id="2" name="Afbeelding 1" descr="Afbeelding met Lettertype, Graphics, logo, tekst&#10;&#10;Automatisch gegenereerde beschrijving">
            <a:extLst>
              <a:ext uri="{FF2B5EF4-FFF2-40B4-BE49-F238E27FC236}">
                <a16:creationId xmlns:a16="http://schemas.microsoft.com/office/drawing/2014/main" id="{FFEAA341-554D-2988-CC56-D9468E49B4C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8874" y="66484"/>
            <a:ext cx="1189212" cy="692468"/>
          </a:xfrm>
          <a:prstGeom prst="rect">
            <a:avLst/>
          </a:prstGeom>
        </p:spPr>
      </p:pic>
    </p:spTree>
    <p:extLst>
      <p:ext uri="{BB962C8B-B14F-4D97-AF65-F5344CB8AC3E}">
        <p14:creationId xmlns:p14="http://schemas.microsoft.com/office/powerpoint/2010/main" val="375144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41">
                                            <p:txEl>
                                              <p:pRg st="0" end="0"/>
                                            </p:txEl>
                                          </p:spTgt>
                                        </p:tgtEl>
                                        <p:attrNameLst>
                                          <p:attrName>style.visibility</p:attrName>
                                        </p:attrNameLst>
                                      </p:cBhvr>
                                      <p:to>
                                        <p:strVal val="visible"/>
                                      </p:to>
                                    </p:set>
                                    <p:animEffect transition="in" filter="fade">
                                      <p:cBhvr>
                                        <p:cTn id="7" dur="750"/>
                                        <p:tgtEl>
                                          <p:spTgt spid="1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outtype">
  <a:themeElements>
    <a:clrScheme name="Aangepast 8">
      <a:dk1>
        <a:sysClr val="windowText" lastClr="000000"/>
      </a:dk1>
      <a:lt1>
        <a:sysClr val="window" lastClr="FFFFFF"/>
      </a:lt1>
      <a:dk2>
        <a:srgbClr val="696464"/>
      </a:dk2>
      <a:lt2>
        <a:srgbClr val="E9E5DC"/>
      </a:lt2>
      <a:accent1>
        <a:srgbClr val="007BC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Hout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out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TM03090434[[fn=Houttype]]</Template>
  <TotalTime>206</TotalTime>
  <Words>1421</Words>
  <Application>Microsoft Office PowerPoint</Application>
  <PresentationFormat>Breedbeeld</PresentationFormat>
  <Paragraphs>128</Paragraphs>
  <Slides>9</Slides>
  <Notes>9</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9</vt:i4>
      </vt:variant>
    </vt:vector>
  </HeadingPairs>
  <TitlesOfParts>
    <vt:vector size="19" baseType="lpstr">
      <vt:lpstr>Varela Round</vt:lpstr>
      <vt:lpstr>Arial</vt:lpstr>
      <vt:lpstr>montserrat</vt:lpstr>
      <vt:lpstr>Rockwell Extra Bold</vt:lpstr>
      <vt:lpstr>Calibri</vt:lpstr>
      <vt:lpstr>Rockwell Condensed</vt:lpstr>
      <vt:lpstr>Wingdings</vt:lpstr>
      <vt:lpstr>Helvetica Neue</vt:lpstr>
      <vt:lpstr>Rockwell</vt:lpstr>
      <vt:lpstr>Houttype</vt:lpstr>
      <vt:lpstr>De brieven van Aletta Jacobs</vt:lpstr>
      <vt:lpstr>Leerdoelen</vt:lpstr>
      <vt:lpstr>Aletta Jacobs</vt:lpstr>
      <vt:lpstr>Eerste Brief</vt:lpstr>
      <vt:lpstr>eerste Brief</vt:lpstr>
      <vt:lpstr>Tweede Brief</vt:lpstr>
      <vt:lpstr>Tweede Brief</vt:lpstr>
      <vt:lpstr>Heeft Aletta Jacobs het doel van haar brief bereikt?</vt:lpstr>
      <vt:lpstr>Aletta Jacobs’ brieven zijn representatief voor hun tijd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1953 de Watersnoodramp</dc:title>
  <dc:creator>Lagoutte , Nathalie</dc:creator>
  <cp:lastModifiedBy>Feliks, Tim</cp:lastModifiedBy>
  <cp:revision>18</cp:revision>
  <dcterms:created xsi:type="dcterms:W3CDTF">2023-11-30T16:29:58Z</dcterms:created>
  <dcterms:modified xsi:type="dcterms:W3CDTF">2024-10-22T14:35:52Z</dcterms:modified>
</cp:coreProperties>
</file>